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6085" r:id="rId1"/>
  </p:sldMasterIdLst>
  <p:sldIdLst>
    <p:sldId id="260" r:id="rId2"/>
    <p:sldId id="297" r:id="rId3"/>
    <p:sldId id="261" r:id="rId4"/>
    <p:sldId id="262" r:id="rId5"/>
    <p:sldId id="267" r:id="rId6"/>
    <p:sldId id="269" r:id="rId7"/>
    <p:sldId id="270" r:id="rId8"/>
    <p:sldId id="271" r:id="rId9"/>
    <p:sldId id="274" r:id="rId10"/>
    <p:sldId id="275" r:id="rId11"/>
    <p:sldId id="291" r:id="rId12"/>
    <p:sldId id="279" r:id="rId13"/>
    <p:sldId id="278" r:id="rId14"/>
    <p:sldId id="280" r:id="rId15"/>
    <p:sldId id="282" r:id="rId16"/>
    <p:sldId id="285" r:id="rId17"/>
    <p:sldId id="287" r:id="rId18"/>
    <p:sldId id="288" r:id="rId19"/>
    <p:sldId id="293" r:id="rId20"/>
    <p:sldId id="294" r:id="rId21"/>
    <p:sldId id="295" r:id="rId22"/>
    <p:sldId id="296" r:id="rId23"/>
    <p:sldId id="298" r:id="rId2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430720-9B7D-4149-82CB-D3F321B54FCA}" v="8" dt="2020-03-22T15:07:13.358"/>
    <p1510:client id="{2C1CF2F8-5095-494A-BE0A-4DAAC5059B71}" v="190" dt="2020-03-22T12:20:35.511"/>
    <p1510:client id="{38E15F4D-C2B3-48C1-9627-C330D01ACA59}" v="15869" dt="2020-03-22T20:53:32.535"/>
    <p1510:client id="{44269CBB-246C-415B-B6FA-D2DD309BDD85}" v="79" dt="2020-03-22T12:36:04.277"/>
    <p1510:client id="{6AB07A68-8DE9-4625-AFE1-008BE102CECD}" v="643" dt="2020-03-22T21:49:35.191"/>
    <p1510:client id="{840ABA57-DEC2-4AC6-9ED9-2D7E748BB59A}" v="95" dt="2020-03-22T13:10:45.546"/>
    <p1510:client id="{C7AE35DB-FDB2-4B3B-9777-73520F4806DF}" v="887" dt="2020-03-22T15:38:53.789"/>
    <p1510:client id="{DDC109D7-1D9B-461B-B0AF-4E0281C590CD}" v="352" dt="2020-03-22T21:38:17.301"/>
    <p1510:client id="{E1EDE453-D21B-4D63-BB88-EBC7CF6444CB}" v="23" dt="2020-03-22T20:59:51.8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831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011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6861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95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0946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6978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7591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7393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911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59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23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017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973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242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82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52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280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082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086" r:id="rId1"/>
    <p:sldLayoutId id="2147486087" r:id="rId2"/>
    <p:sldLayoutId id="2147486088" r:id="rId3"/>
    <p:sldLayoutId id="2147486089" r:id="rId4"/>
    <p:sldLayoutId id="2147486090" r:id="rId5"/>
    <p:sldLayoutId id="2147486091" r:id="rId6"/>
    <p:sldLayoutId id="2147486092" r:id="rId7"/>
    <p:sldLayoutId id="2147486093" r:id="rId8"/>
    <p:sldLayoutId id="2147486094" r:id="rId9"/>
    <p:sldLayoutId id="2147486095" r:id="rId10"/>
    <p:sldLayoutId id="2147486096" r:id="rId11"/>
    <p:sldLayoutId id="2147486097" r:id="rId12"/>
    <p:sldLayoutId id="2147486098" r:id="rId13"/>
    <p:sldLayoutId id="2147486099" r:id="rId14"/>
    <p:sldLayoutId id="2147486100" r:id="rId15"/>
    <p:sldLayoutId id="2147486101" r:id="rId16"/>
    <p:sldLayoutId id="2147486102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matemaks.pl/program-do-rysowania-wykresow-funkcji.html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C9F21C-4A6E-4E8D-8449-5C89FFA97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2" y="225725"/>
            <a:ext cx="9414004" cy="221267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l-PL" b="1">
                <a:latin typeface="Arial Black"/>
                <a:ea typeface="+mj-lt"/>
                <a:cs typeface="+mj-lt"/>
              </a:rPr>
              <a:t>Nauczanie </a:t>
            </a:r>
            <a:br>
              <a:rPr lang="pl-PL" b="1">
                <a:latin typeface="Arial Black"/>
                <a:ea typeface="+mj-lt"/>
                <a:cs typeface="+mj-lt"/>
              </a:rPr>
            </a:br>
            <a:r>
              <a:rPr lang="pl-PL" b="1">
                <a:latin typeface="Arial Black"/>
                <a:ea typeface="+mj-lt"/>
                <a:cs typeface="+mj-lt"/>
              </a:rPr>
              <a:t>matematyki </a:t>
            </a:r>
            <a:br>
              <a:rPr lang="pl-PL" b="1">
                <a:latin typeface="Arial Black"/>
                <a:ea typeface="+mj-lt"/>
                <a:cs typeface="+mj-lt"/>
              </a:rPr>
            </a:br>
            <a:r>
              <a:rPr lang="pl-PL" b="1">
                <a:latin typeface="Arial Black"/>
                <a:ea typeface="+mj-lt"/>
                <a:cs typeface="+mj-lt"/>
              </a:rPr>
              <a:t>na odległość </a:t>
            </a:r>
          </a:p>
        </p:txBody>
      </p:sp>
      <p:pic>
        <p:nvPicPr>
          <p:cNvPr id="7" name="Obraz 7" descr="Obraz zawierający stacjonarne&#10;&#10;Opis wygenerowany przy bardzo wysokim poziomie pewności">
            <a:extLst>
              <a:ext uri="{FF2B5EF4-FFF2-40B4-BE49-F238E27FC236}">
                <a16:creationId xmlns:a16="http://schemas.microsoft.com/office/drawing/2014/main" id="{677FED5B-C291-4BC7-B5E7-E4B463C1DE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86143" y="2332007"/>
            <a:ext cx="5816000" cy="3866071"/>
          </a:xfrm>
        </p:spPr>
      </p:pic>
      <p:pic>
        <p:nvPicPr>
          <p:cNvPr id="4" name="Obraz 5">
            <a:extLst>
              <a:ext uri="{FF2B5EF4-FFF2-40B4-BE49-F238E27FC236}">
                <a16:creationId xmlns:a16="http://schemas.microsoft.com/office/drawing/2014/main" id="{709B4A21-D61E-441F-B89A-953128A5A3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69245" y="5133473"/>
            <a:ext cx="3950079" cy="978415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</p:pic>
    </p:spTree>
    <p:extLst>
      <p:ext uri="{BB962C8B-B14F-4D97-AF65-F5344CB8AC3E}">
        <p14:creationId xmlns:p14="http://schemas.microsoft.com/office/powerpoint/2010/main" val="4522097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2C9F21C-4A6E-4E8D-8449-5C89FFA97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12" y="685801"/>
            <a:ext cx="2743200" cy="5105400"/>
          </a:xfrm>
        </p:spPr>
        <p:txBody>
          <a:bodyPr>
            <a:normAutofit/>
          </a:bodyPr>
          <a:lstStyle/>
          <a:p>
            <a:pPr algn="l"/>
            <a:r>
              <a:rPr lang="pl-PL" b="1"/>
              <a:t>Informacja zwrotna i ocenianie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28EDD3-63E6-45DB-8BD7-8C6E78E4E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6465" y="1102744"/>
            <a:ext cx="6385918" cy="51054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3600" b="1"/>
          </a:p>
          <a:p>
            <a:pPr marL="0" indent="0">
              <a:buNone/>
            </a:pPr>
            <a:r>
              <a:rPr lang="pl-PL" sz="3600" b="1">
                <a:latin typeface="Calibri"/>
                <a:cs typeface="Calibri"/>
              </a:rPr>
              <a:t>Na początek to nie muszą być oceny, nawet nie powinny być. Na pomiar przyjdzie jeszcze czas. </a:t>
            </a:r>
            <a:endParaRPr lang="pl-PL" sz="360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pl-PL" sz="3600" b="1">
                <a:latin typeface="Calibri"/>
                <a:cs typeface="Calibri"/>
              </a:rPr>
              <a:t>Zadbaj, by uczniowie dostali zadania i wskazówki, które pomogą im się efektywnie uczyć.</a:t>
            </a:r>
          </a:p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/>
          </a:p>
          <a:p>
            <a:endParaRPr lang="pl-PL" sz="2000"/>
          </a:p>
        </p:txBody>
      </p:sp>
      <p:pic>
        <p:nvPicPr>
          <p:cNvPr id="4" name="Obraz 4">
            <a:extLst>
              <a:ext uri="{FF2B5EF4-FFF2-40B4-BE49-F238E27FC236}">
                <a16:creationId xmlns:a16="http://schemas.microsoft.com/office/drawing/2014/main" id="{C2E746D2-C534-4CD5-BC5B-1F3D2903EE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551" y="5819160"/>
            <a:ext cx="2743200" cy="769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235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2C9F21C-4A6E-4E8D-8449-5C89FFA97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12" y="685801"/>
            <a:ext cx="2743200" cy="5105400"/>
          </a:xfrm>
        </p:spPr>
        <p:txBody>
          <a:bodyPr>
            <a:normAutofit/>
          </a:bodyPr>
          <a:lstStyle/>
          <a:p>
            <a:pPr algn="l"/>
            <a:r>
              <a:rPr lang="pl-PL" b="1"/>
              <a:t>Informacja zwrotna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28EDD3-63E6-45DB-8BD7-8C6E78E4E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6465" y="1102744"/>
            <a:ext cx="6385918" cy="4688457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b="1"/>
          </a:p>
          <a:p>
            <a:pPr marL="0" indent="0">
              <a:buNone/>
            </a:pPr>
            <a:endParaRPr lang="pl-PL" sz="3200" b="1"/>
          </a:p>
          <a:p>
            <a:pPr marL="0" indent="0">
              <a:buNone/>
            </a:pPr>
            <a:r>
              <a:rPr lang="pl-PL" sz="3200" b="1">
                <a:latin typeface="Calibri"/>
                <a:cs typeface="Calibri"/>
              </a:rPr>
              <a:t>Nauczycielu.</a:t>
            </a:r>
          </a:p>
          <a:p>
            <a:pPr marL="0" indent="0">
              <a:buNone/>
            </a:pPr>
            <a:r>
              <a:rPr lang="pl-PL" sz="3200" b="1">
                <a:latin typeface="Calibri"/>
                <a:cs typeface="Calibri"/>
              </a:rPr>
              <a:t> Po zapoznaniu się z efektami pracy swoich uczniów powinieneś: </a:t>
            </a:r>
            <a:endParaRPr lang="pl-PL"/>
          </a:p>
          <a:p>
            <a:pPr marL="0" indent="0">
              <a:buNone/>
            </a:pPr>
            <a:r>
              <a:rPr lang="pl-PL" sz="3200" b="1">
                <a:latin typeface="Calibri"/>
                <a:cs typeface="Calibri"/>
              </a:rPr>
              <a:t>1. Udzielić informacji co jest dobrze, co  należy poprawić, gdzie są błędy. To droga trudna, ale uczeń otrzyma informację nad czym musi jeszcze popracować.</a:t>
            </a:r>
          </a:p>
          <a:p>
            <a:pPr marL="0" indent="0">
              <a:buNone/>
            </a:pPr>
            <a:r>
              <a:rPr lang="pl-PL" sz="3200" b="1">
                <a:latin typeface="Calibri"/>
                <a:cs typeface="Calibri"/>
              </a:rPr>
              <a:t>2. Zaplanować kolejne zadanie, które pozwoli na pracę nad tym, z czym uczeń  ma jeszcze problemy.</a:t>
            </a:r>
          </a:p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/>
          </a:p>
          <a:p>
            <a:endParaRPr lang="pl-PL" sz="2000"/>
          </a:p>
        </p:txBody>
      </p:sp>
      <p:pic>
        <p:nvPicPr>
          <p:cNvPr id="4" name="Obraz 4">
            <a:extLst>
              <a:ext uri="{FF2B5EF4-FFF2-40B4-BE49-F238E27FC236}">
                <a16:creationId xmlns:a16="http://schemas.microsoft.com/office/drawing/2014/main" id="{16F8CE4F-D0E1-4024-968D-48F78B8384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551" y="5790406"/>
            <a:ext cx="2743200" cy="769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3595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2C9F21C-4A6E-4E8D-8449-5C89FFA97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12" y="685801"/>
            <a:ext cx="2743200" cy="5105400"/>
          </a:xfrm>
        </p:spPr>
        <p:txBody>
          <a:bodyPr>
            <a:normAutofit/>
          </a:bodyPr>
          <a:lstStyle/>
          <a:p>
            <a:pPr algn="l"/>
            <a:r>
              <a:rPr lang="pl-PL" sz="3200" b="1"/>
              <a:t>Istota </a:t>
            </a:r>
            <a:br>
              <a:rPr lang="pl-PL" sz="3200" b="1"/>
            </a:br>
            <a:r>
              <a:rPr lang="pl-PL" sz="3200" b="1"/>
              <a:t>e-learningu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28EDD3-63E6-45DB-8BD7-8C6E78E4E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6465" y="1102744"/>
            <a:ext cx="6385918" cy="51054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r>
              <a:rPr lang="pl-PL" sz="2800" b="1">
                <a:latin typeface="Calibri"/>
                <a:cs typeface="Calibri"/>
              </a:rPr>
              <a:t>Najważniejszą rzeczą w e-learningu jest dostarczenie uczniom zadań, które pozwolą im się rozwijać, intensywnie uczyć.</a:t>
            </a:r>
          </a:p>
          <a:p>
            <a:pPr marL="0" indent="0">
              <a:buNone/>
            </a:pPr>
            <a:r>
              <a:rPr lang="pl-PL" sz="2800" b="1">
                <a:latin typeface="Calibri"/>
                <a:cs typeface="Calibri"/>
              </a:rPr>
              <a:t>Sens e- learningu leży w drodze, w procesie edukacji, którą uczeń wykonuje w trakcie nauki. Oczekiwanie bezbłędności i perfekcji jest błędem. </a:t>
            </a:r>
          </a:p>
          <a:p>
            <a:pPr marL="0" indent="0">
              <a:buNone/>
            </a:pPr>
            <a:r>
              <a:rPr lang="pl-PL" sz="2800" b="1">
                <a:latin typeface="Calibri"/>
                <a:cs typeface="Calibri"/>
              </a:rPr>
              <a:t>Najważniejsza jest praca i wysiłek, który uczeń podejmuje w trakcie nauki, nawet jeśli końcowy efekt jest daleki od naszych oczekiwań.</a:t>
            </a:r>
          </a:p>
          <a:p>
            <a:pPr marL="0" indent="0">
              <a:buNone/>
            </a:pPr>
            <a:endParaRPr lang="pl-PL" sz="2800" b="1"/>
          </a:p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/>
          </a:p>
          <a:p>
            <a:endParaRPr lang="pl-PL" sz="2000"/>
          </a:p>
        </p:txBody>
      </p:sp>
      <p:pic>
        <p:nvPicPr>
          <p:cNvPr id="4" name="Obraz 4">
            <a:extLst>
              <a:ext uri="{FF2B5EF4-FFF2-40B4-BE49-F238E27FC236}">
                <a16:creationId xmlns:a16="http://schemas.microsoft.com/office/drawing/2014/main" id="{726D35F4-7E18-4FFB-83D5-EB72F6A2F5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551" y="5732896"/>
            <a:ext cx="2743200" cy="769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7629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2C9F21C-4A6E-4E8D-8449-5C89FFA97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12" y="685801"/>
            <a:ext cx="2743200" cy="5105400"/>
          </a:xfrm>
        </p:spPr>
        <p:txBody>
          <a:bodyPr>
            <a:normAutofit/>
          </a:bodyPr>
          <a:lstStyle/>
          <a:p>
            <a:pPr algn="l"/>
            <a:r>
              <a:rPr lang="pl-PL" sz="3200" b="1"/>
              <a:t>Kontakt z rodzicami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28EDD3-63E6-45DB-8BD7-8C6E78E4E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2692" y="843952"/>
            <a:ext cx="6529691" cy="536419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/>
          </a:p>
          <a:p>
            <a:endParaRPr lang="pl-PL" sz="200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562392C2-9F0A-4ECF-B99D-B64C6DEFAEAD}"/>
              </a:ext>
            </a:extLst>
          </p:cNvPr>
          <p:cNvSpPr txBox="1"/>
          <p:nvPr/>
        </p:nvSpPr>
        <p:spPr>
          <a:xfrm>
            <a:off x="4724400" y="684362"/>
            <a:ext cx="6855123" cy="45243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b="1" err="1">
                <a:latin typeface="Calibri"/>
                <a:cs typeface="Segoe UI"/>
              </a:rPr>
              <a:t>Staraj</a:t>
            </a:r>
            <a:r>
              <a:rPr lang="en-US" sz="3600" b="1">
                <a:latin typeface="Calibri"/>
                <a:cs typeface="Segoe UI"/>
              </a:rPr>
              <a:t> </a:t>
            </a:r>
            <a:r>
              <a:rPr lang="en-US" sz="3600" b="1" err="1">
                <a:latin typeface="Calibri"/>
                <a:cs typeface="Segoe UI"/>
              </a:rPr>
              <a:t>się</a:t>
            </a:r>
            <a:r>
              <a:rPr lang="en-US" sz="3600" b="1">
                <a:latin typeface="Calibri"/>
                <a:cs typeface="Segoe UI"/>
              </a:rPr>
              <a:t> </a:t>
            </a:r>
            <a:r>
              <a:rPr lang="en-US" sz="3600" b="1" err="1">
                <a:latin typeface="Calibri"/>
                <a:cs typeface="Segoe UI"/>
              </a:rPr>
              <a:t>mieć</a:t>
            </a:r>
            <a:r>
              <a:rPr lang="en-US" sz="3600" b="1">
                <a:latin typeface="Calibri"/>
                <a:cs typeface="Segoe UI"/>
              </a:rPr>
              <a:t> </a:t>
            </a:r>
            <a:r>
              <a:rPr lang="en-US" sz="3600" b="1" err="1">
                <a:latin typeface="Calibri"/>
                <a:cs typeface="Segoe UI"/>
              </a:rPr>
              <a:t>kontakt</a:t>
            </a:r>
            <a:r>
              <a:rPr lang="en-US" sz="3600" b="1">
                <a:latin typeface="Calibri"/>
                <a:cs typeface="Segoe UI"/>
              </a:rPr>
              <a:t> z </a:t>
            </a:r>
            <a:r>
              <a:rPr lang="en-US" sz="3600" b="1" err="1">
                <a:latin typeface="Calibri"/>
                <a:cs typeface="Segoe UI"/>
              </a:rPr>
              <a:t>rodzicami</a:t>
            </a:r>
            <a:endParaRPr lang="pl-PL" sz="3600">
              <a:latin typeface="Calibri"/>
              <a:cs typeface="Segoe UI"/>
            </a:endParaRPr>
          </a:p>
          <a:p>
            <a:r>
              <a:rPr lang="en-US" sz="3600" b="1">
                <a:latin typeface="Calibri"/>
                <a:cs typeface="Segoe UI"/>
              </a:rPr>
              <a:t> </a:t>
            </a:r>
            <a:r>
              <a:rPr lang="en-US" sz="3600" b="1" err="1">
                <a:latin typeface="Calibri"/>
                <a:cs typeface="Segoe UI"/>
              </a:rPr>
              <a:t>Dowiedz</a:t>
            </a:r>
            <a:r>
              <a:rPr lang="en-US" sz="3600" b="1">
                <a:latin typeface="Calibri"/>
                <a:cs typeface="Segoe UI"/>
              </a:rPr>
              <a:t> </a:t>
            </a:r>
            <a:r>
              <a:rPr lang="en-US" sz="3600" b="1" err="1">
                <a:latin typeface="Calibri"/>
                <a:cs typeface="Segoe UI"/>
              </a:rPr>
              <a:t>się</a:t>
            </a:r>
            <a:r>
              <a:rPr lang="en-US" sz="3600" b="1">
                <a:latin typeface="Calibri"/>
                <a:cs typeface="Segoe UI"/>
              </a:rPr>
              <a:t>:</a:t>
            </a:r>
            <a:endParaRPr lang="pl-PL" sz="3600" b="1">
              <a:latin typeface="Calibri"/>
              <a:cs typeface="Segoe UI"/>
            </a:endParaRPr>
          </a:p>
          <a:p>
            <a:pPr marL="457200" indent="-457200">
              <a:buFont typeface="Arial"/>
              <a:buChar char="•"/>
            </a:pPr>
            <a:r>
              <a:rPr lang="en-US" sz="3600" err="1">
                <a:latin typeface="Calibri"/>
                <a:cs typeface="Segoe UI"/>
              </a:rPr>
              <a:t>czy</a:t>
            </a:r>
            <a:r>
              <a:rPr lang="en-US" sz="3600">
                <a:latin typeface="Calibri"/>
                <a:cs typeface="Segoe UI"/>
              </a:rPr>
              <a:t> </a:t>
            </a:r>
            <a:r>
              <a:rPr lang="en-US" sz="3600" err="1">
                <a:latin typeface="Calibri"/>
                <a:cs typeface="Segoe UI"/>
              </a:rPr>
              <a:t>dostarczone</a:t>
            </a:r>
            <a:r>
              <a:rPr lang="en-US" sz="3600">
                <a:latin typeface="Calibri"/>
                <a:cs typeface="Segoe UI"/>
              </a:rPr>
              <a:t> </a:t>
            </a:r>
            <a:r>
              <a:rPr lang="en-US" sz="3600" err="1">
                <a:latin typeface="Calibri"/>
                <a:cs typeface="Segoe UI"/>
              </a:rPr>
              <a:t>przez</a:t>
            </a:r>
            <a:r>
              <a:rPr lang="en-US" sz="3600">
                <a:latin typeface="Calibri"/>
                <a:cs typeface="Segoe UI"/>
              </a:rPr>
              <a:t> </a:t>
            </a:r>
            <a:r>
              <a:rPr lang="en-US" sz="3600" err="1">
                <a:latin typeface="Calibri"/>
                <a:cs typeface="Segoe UI"/>
              </a:rPr>
              <a:t>ciebie</a:t>
            </a:r>
            <a:r>
              <a:rPr lang="en-US" sz="3600">
                <a:latin typeface="Calibri"/>
                <a:cs typeface="Segoe UI"/>
              </a:rPr>
              <a:t> </a:t>
            </a:r>
            <a:r>
              <a:rPr lang="en-US" sz="3600" err="1">
                <a:latin typeface="Calibri"/>
                <a:cs typeface="Segoe UI"/>
              </a:rPr>
              <a:t>zadania</a:t>
            </a:r>
            <a:r>
              <a:rPr lang="en-US" sz="3600">
                <a:latin typeface="Calibri"/>
                <a:cs typeface="Segoe UI"/>
              </a:rPr>
              <a:t> </a:t>
            </a:r>
            <a:r>
              <a:rPr lang="en-US" sz="3600" err="1">
                <a:latin typeface="Calibri"/>
                <a:cs typeface="Segoe UI"/>
              </a:rPr>
              <a:t>są</a:t>
            </a:r>
            <a:r>
              <a:rPr lang="en-US" sz="3600">
                <a:latin typeface="Calibri"/>
                <a:cs typeface="Segoe UI"/>
              </a:rPr>
              <a:t> </a:t>
            </a:r>
            <a:r>
              <a:rPr lang="en-US" sz="3600" err="1">
                <a:latin typeface="Calibri"/>
                <a:cs typeface="Segoe UI"/>
              </a:rPr>
              <a:t>dla</a:t>
            </a:r>
            <a:r>
              <a:rPr lang="en-US" sz="3600">
                <a:latin typeface="Calibri"/>
                <a:cs typeface="Segoe UI"/>
              </a:rPr>
              <a:t> </a:t>
            </a:r>
            <a:r>
              <a:rPr lang="en-US" sz="3600" err="1">
                <a:latin typeface="Calibri"/>
                <a:cs typeface="Segoe UI"/>
              </a:rPr>
              <a:t>ucznia</a:t>
            </a:r>
            <a:r>
              <a:rPr lang="en-US" sz="3600">
                <a:latin typeface="Calibri"/>
                <a:cs typeface="Segoe UI"/>
              </a:rPr>
              <a:t> </a:t>
            </a:r>
            <a:r>
              <a:rPr lang="en-US" sz="3600" err="1">
                <a:latin typeface="Calibri"/>
                <a:cs typeface="Segoe UI"/>
              </a:rPr>
              <a:t>przystępne</a:t>
            </a:r>
            <a:r>
              <a:rPr lang="en-US" sz="3600">
                <a:latin typeface="Calibri"/>
                <a:cs typeface="Segoe UI"/>
              </a:rPr>
              <a:t> I </a:t>
            </a:r>
            <a:r>
              <a:rPr lang="en-US" sz="3600" err="1">
                <a:latin typeface="Calibri"/>
                <a:cs typeface="Segoe UI"/>
              </a:rPr>
              <a:t>ciekawe</a:t>
            </a:r>
            <a:r>
              <a:rPr lang="en-US" sz="3600">
                <a:latin typeface="Calibri"/>
                <a:cs typeface="Segoe UI"/>
              </a:rPr>
              <a:t>,</a:t>
            </a:r>
            <a:endParaRPr lang="pl-PL" sz="3600">
              <a:latin typeface="Calibri"/>
              <a:cs typeface="Segoe UI"/>
            </a:endParaRPr>
          </a:p>
          <a:p>
            <a:pPr marL="457200" indent="-457200">
              <a:buFont typeface="Arial"/>
              <a:buChar char="•"/>
            </a:pPr>
            <a:r>
              <a:rPr lang="en-US" sz="3600">
                <a:latin typeface="Calibri"/>
                <a:cs typeface="Segoe UI"/>
              </a:rPr>
              <a:t> </a:t>
            </a:r>
            <a:r>
              <a:rPr lang="en-US" sz="3600" err="1">
                <a:latin typeface="Calibri"/>
                <a:cs typeface="Segoe UI"/>
              </a:rPr>
              <a:t>czy</a:t>
            </a:r>
            <a:r>
              <a:rPr lang="en-US" sz="3600">
                <a:latin typeface="Calibri"/>
                <a:cs typeface="Segoe UI"/>
              </a:rPr>
              <a:t> </a:t>
            </a:r>
            <a:r>
              <a:rPr lang="en-US" sz="3600" err="1">
                <a:latin typeface="Calibri"/>
                <a:cs typeface="Segoe UI"/>
              </a:rPr>
              <a:t>uczniowie</a:t>
            </a:r>
            <a:r>
              <a:rPr lang="en-US" sz="3600">
                <a:latin typeface="Calibri"/>
                <a:cs typeface="Segoe UI"/>
              </a:rPr>
              <a:t> </a:t>
            </a:r>
            <a:r>
              <a:rPr lang="en-US" sz="3600" err="1">
                <a:latin typeface="Calibri"/>
                <a:cs typeface="Segoe UI"/>
              </a:rPr>
              <a:t>radzą</a:t>
            </a:r>
            <a:r>
              <a:rPr lang="en-US" sz="3600">
                <a:latin typeface="Calibri"/>
                <a:cs typeface="Segoe UI"/>
              </a:rPr>
              <a:t> </a:t>
            </a:r>
            <a:r>
              <a:rPr lang="en-US" sz="3600" err="1">
                <a:latin typeface="Calibri"/>
                <a:cs typeface="Segoe UI"/>
              </a:rPr>
              <a:t>sobie</a:t>
            </a:r>
            <a:r>
              <a:rPr lang="en-US" sz="3600">
                <a:latin typeface="Calibri"/>
                <a:cs typeface="Segoe UI"/>
              </a:rPr>
              <a:t> z </a:t>
            </a:r>
            <a:r>
              <a:rPr lang="en-US" sz="3600" err="1">
                <a:latin typeface="Calibri"/>
                <a:cs typeface="Segoe UI"/>
              </a:rPr>
              <a:t>nimi</a:t>
            </a:r>
            <a:r>
              <a:rPr lang="en-US" sz="3600">
                <a:latin typeface="Calibri"/>
                <a:cs typeface="Segoe UI"/>
              </a:rPr>
              <a:t>,</a:t>
            </a:r>
          </a:p>
          <a:p>
            <a:pPr marL="457200" indent="-457200">
              <a:buFont typeface="Arial"/>
              <a:buChar char="•"/>
            </a:pPr>
            <a:r>
              <a:rPr lang="en-US" sz="3600" err="1">
                <a:latin typeface="Calibri"/>
                <a:cs typeface="Segoe UI"/>
              </a:rPr>
              <a:t>czy</a:t>
            </a:r>
            <a:r>
              <a:rPr lang="en-US" sz="3600">
                <a:latin typeface="Calibri"/>
                <a:cs typeface="Segoe UI"/>
              </a:rPr>
              <a:t> </a:t>
            </a:r>
            <a:r>
              <a:rPr lang="en-US" sz="3600" err="1">
                <a:latin typeface="Calibri"/>
                <a:cs typeface="Segoe UI"/>
              </a:rPr>
              <a:t>uczniowie</a:t>
            </a:r>
            <a:r>
              <a:rPr lang="en-US" sz="3600">
                <a:latin typeface="Calibri"/>
                <a:cs typeface="Segoe UI"/>
              </a:rPr>
              <a:t> z </a:t>
            </a:r>
            <a:r>
              <a:rPr lang="en-US" sz="3600" err="1">
                <a:latin typeface="Calibri"/>
                <a:cs typeface="Segoe UI"/>
              </a:rPr>
              <a:t>chęcia</a:t>
            </a:r>
            <a:r>
              <a:rPr lang="en-US" sz="3600">
                <a:latin typeface="Calibri"/>
                <a:cs typeface="Segoe UI"/>
              </a:rPr>
              <a:t> </a:t>
            </a:r>
            <a:r>
              <a:rPr lang="en-US" sz="3600" err="1">
                <a:latin typeface="Calibri"/>
                <a:cs typeface="Segoe UI"/>
              </a:rPr>
              <a:t>podejmują</a:t>
            </a:r>
            <a:r>
              <a:rPr lang="en-US" sz="3600">
                <a:latin typeface="Calibri"/>
                <a:cs typeface="Segoe UI"/>
              </a:rPr>
              <a:t> </a:t>
            </a:r>
            <a:r>
              <a:rPr lang="en-US" sz="3600" err="1">
                <a:latin typeface="Calibri"/>
                <a:cs typeface="Segoe UI"/>
              </a:rPr>
              <a:t>uczenia</a:t>
            </a:r>
            <a:r>
              <a:rPr lang="en-US" sz="3600">
                <a:latin typeface="Calibri"/>
                <a:cs typeface="Segoe UI"/>
              </a:rPr>
              <a:t> </a:t>
            </a:r>
            <a:r>
              <a:rPr lang="en-US" sz="3600" err="1">
                <a:latin typeface="Calibri"/>
                <a:cs typeface="Segoe UI"/>
              </a:rPr>
              <a:t>się</a:t>
            </a:r>
            <a:r>
              <a:rPr lang="en-US" sz="3600">
                <a:latin typeface="Calibri"/>
                <a:cs typeface="Segoe UI"/>
              </a:rPr>
              <a:t>.</a:t>
            </a:r>
          </a:p>
        </p:txBody>
      </p:sp>
      <p:pic>
        <p:nvPicPr>
          <p:cNvPr id="5" name="Obraz 5">
            <a:extLst>
              <a:ext uri="{FF2B5EF4-FFF2-40B4-BE49-F238E27FC236}">
                <a16:creationId xmlns:a16="http://schemas.microsoft.com/office/drawing/2014/main" id="{3284A807-59D8-4067-B665-B80696BA06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551" y="5790406"/>
            <a:ext cx="2743200" cy="769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838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2C9F21C-4A6E-4E8D-8449-5C89FFA97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12" y="685801"/>
            <a:ext cx="2743200" cy="5105400"/>
          </a:xfrm>
        </p:spPr>
        <p:txBody>
          <a:bodyPr>
            <a:normAutofit/>
          </a:bodyPr>
          <a:lstStyle/>
          <a:p>
            <a:pPr algn="l"/>
            <a:r>
              <a:rPr lang="pl-PL" sz="3200" b="1"/>
              <a:t>Lekcja matematyki online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28EDD3-63E6-45DB-8BD7-8C6E78E4E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2692" y="843952"/>
            <a:ext cx="6529691" cy="536419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/>
          </a:p>
          <a:p>
            <a:endParaRPr lang="pl-PL" sz="200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562392C2-9F0A-4ECF-B99D-B64C6DEFAEAD}"/>
              </a:ext>
            </a:extLst>
          </p:cNvPr>
          <p:cNvSpPr txBox="1"/>
          <p:nvPr/>
        </p:nvSpPr>
        <p:spPr>
          <a:xfrm>
            <a:off x="4983192" y="698739"/>
            <a:ext cx="7085160" cy="569386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514350" indent="-514350">
              <a:buAutoNum type="arabicPeriod"/>
            </a:pPr>
            <a:r>
              <a:rPr lang="en-US" sz="2800" b="1" err="1">
                <a:latin typeface="Calibri"/>
                <a:ea typeface="+mn-lt"/>
                <a:cs typeface="+mn-lt"/>
              </a:rPr>
              <a:t>Wykorzystaj</a:t>
            </a:r>
            <a:r>
              <a:rPr lang="en-US" sz="2800" b="1">
                <a:latin typeface="Calibri"/>
                <a:ea typeface="+mn-lt"/>
                <a:cs typeface="+mn-lt"/>
              </a:rPr>
              <a:t> </a:t>
            </a:r>
            <a:r>
              <a:rPr lang="en-US" sz="2800" b="1" err="1">
                <a:latin typeface="Calibri"/>
                <a:ea typeface="+mn-lt"/>
                <a:cs typeface="+mn-lt"/>
              </a:rPr>
              <a:t>metodę</a:t>
            </a:r>
            <a:r>
              <a:rPr lang="en-US" sz="2800" b="1">
                <a:latin typeface="Calibri"/>
                <a:ea typeface="+mn-lt"/>
                <a:cs typeface="+mn-lt"/>
              </a:rPr>
              <a:t> </a:t>
            </a:r>
            <a:r>
              <a:rPr lang="en-US" sz="2800" b="1" err="1">
                <a:latin typeface="Calibri"/>
                <a:ea typeface="+mn-lt"/>
                <a:cs typeface="+mn-lt"/>
              </a:rPr>
              <a:t>lekcji</a:t>
            </a:r>
            <a:r>
              <a:rPr lang="en-US" sz="2800" b="1">
                <a:latin typeface="Calibri"/>
                <a:ea typeface="+mn-lt"/>
                <a:cs typeface="+mn-lt"/>
              </a:rPr>
              <a:t> </a:t>
            </a:r>
            <a:r>
              <a:rPr lang="en-US" sz="2800" b="1" err="1">
                <a:latin typeface="Calibri"/>
                <a:ea typeface="+mn-lt"/>
                <a:cs typeface="+mn-lt"/>
              </a:rPr>
              <a:t>odwórconej</a:t>
            </a:r>
            <a:r>
              <a:rPr lang="en-US" sz="2800" b="1">
                <a:latin typeface="Calibri"/>
                <a:ea typeface="+mn-lt"/>
                <a:cs typeface="+mn-lt"/>
              </a:rPr>
              <a:t> w </a:t>
            </a:r>
            <a:r>
              <a:rPr lang="en-US" sz="2800" b="1" err="1">
                <a:latin typeface="Calibri"/>
                <a:ea typeface="+mn-lt"/>
                <a:cs typeface="+mn-lt"/>
              </a:rPr>
              <a:t>pracy</a:t>
            </a:r>
            <a:r>
              <a:rPr lang="en-US" sz="2800" b="1">
                <a:latin typeface="Calibri"/>
                <a:ea typeface="+mn-lt"/>
                <a:cs typeface="+mn-lt"/>
              </a:rPr>
              <a:t> </a:t>
            </a:r>
            <a:r>
              <a:rPr lang="en-US" sz="2800" b="1" err="1">
                <a:latin typeface="Calibri"/>
                <a:ea typeface="+mn-lt"/>
                <a:cs typeface="+mn-lt"/>
              </a:rPr>
              <a:t>zdalnej</a:t>
            </a:r>
            <a:r>
              <a:rPr lang="en-US" sz="2800" b="1">
                <a:latin typeface="Calibri"/>
                <a:ea typeface="+mn-lt"/>
                <a:cs typeface="+mn-lt"/>
              </a:rPr>
              <a:t>.</a:t>
            </a:r>
            <a:endParaRPr lang="en-US" sz="2800" b="1">
              <a:latin typeface="Calibri"/>
              <a:cs typeface="Segoe UI"/>
            </a:endParaRPr>
          </a:p>
          <a:p>
            <a:pPr marL="514350" indent="-514350">
              <a:buAutoNum type="arabicPeriod"/>
            </a:pPr>
            <a:r>
              <a:rPr lang="en-US" sz="2800" b="1" err="1">
                <a:latin typeface="Calibri"/>
                <a:cs typeface="Segoe UI"/>
              </a:rPr>
              <a:t>Przygotuj</a:t>
            </a:r>
            <a:r>
              <a:rPr lang="en-US" sz="2800" b="1">
                <a:latin typeface="Calibri"/>
                <a:cs typeface="Segoe UI"/>
              </a:rPr>
              <a:t> </a:t>
            </a:r>
            <a:r>
              <a:rPr lang="en-US" sz="2800" b="1" err="1">
                <a:latin typeface="Calibri"/>
                <a:cs typeface="Segoe UI"/>
              </a:rPr>
              <a:t>scenariusz</a:t>
            </a:r>
            <a:r>
              <a:rPr lang="en-US" sz="2800" b="1">
                <a:latin typeface="Calibri"/>
                <a:cs typeface="Segoe UI"/>
              </a:rPr>
              <a:t> </a:t>
            </a:r>
            <a:r>
              <a:rPr lang="en-US" sz="2800" b="1" err="1">
                <a:latin typeface="Calibri"/>
                <a:cs typeface="Segoe UI"/>
              </a:rPr>
              <a:t>lekcji</a:t>
            </a:r>
            <a:r>
              <a:rPr lang="en-US" sz="2800" b="1">
                <a:latin typeface="Calibri"/>
                <a:cs typeface="Segoe UI"/>
              </a:rPr>
              <a:t>.</a:t>
            </a:r>
          </a:p>
          <a:p>
            <a:pPr marL="514350" indent="-514350">
              <a:buAutoNum type="arabicPeriod"/>
            </a:pPr>
            <a:r>
              <a:rPr lang="en-US" sz="2800" b="1" err="1">
                <a:latin typeface="Calibri"/>
                <a:cs typeface="Segoe UI"/>
              </a:rPr>
              <a:t>Prześlij</a:t>
            </a:r>
            <a:r>
              <a:rPr lang="en-US" sz="2800" b="1">
                <a:latin typeface="Calibri"/>
                <a:cs typeface="Segoe UI"/>
              </a:rPr>
              <a:t> </a:t>
            </a:r>
            <a:r>
              <a:rPr lang="en-US" sz="2800" b="1" err="1">
                <a:latin typeface="Calibri"/>
                <a:cs typeface="Segoe UI"/>
              </a:rPr>
              <a:t>scenariusz</a:t>
            </a:r>
            <a:r>
              <a:rPr lang="en-US" sz="2800" b="1">
                <a:latin typeface="Calibri"/>
                <a:cs typeface="Segoe UI"/>
              </a:rPr>
              <a:t> </a:t>
            </a:r>
            <a:r>
              <a:rPr lang="en-US" sz="2800" b="1" err="1">
                <a:latin typeface="Calibri"/>
                <a:cs typeface="Segoe UI"/>
              </a:rPr>
              <a:t>uczniom</a:t>
            </a:r>
            <a:r>
              <a:rPr lang="en-US" sz="2800" b="1">
                <a:latin typeface="Calibri"/>
                <a:cs typeface="Segoe UI"/>
              </a:rPr>
              <a:t> </a:t>
            </a:r>
            <a:r>
              <a:rPr lang="en-US" sz="2800" b="1" err="1">
                <a:latin typeface="Calibri"/>
                <a:cs typeface="Segoe UI"/>
              </a:rPr>
              <a:t>przed</a:t>
            </a:r>
            <a:r>
              <a:rPr lang="en-US" sz="2800" b="1">
                <a:latin typeface="Calibri"/>
                <a:cs typeface="Segoe UI"/>
              </a:rPr>
              <a:t> </a:t>
            </a:r>
            <a:r>
              <a:rPr lang="en-US" sz="2800" b="1" err="1">
                <a:latin typeface="Calibri"/>
                <a:cs typeface="Segoe UI"/>
              </a:rPr>
              <a:t>zaplanowaną</a:t>
            </a:r>
            <a:r>
              <a:rPr lang="en-US" sz="2800" b="1">
                <a:latin typeface="Calibri"/>
                <a:cs typeface="Segoe UI"/>
              </a:rPr>
              <a:t> </a:t>
            </a:r>
            <a:r>
              <a:rPr lang="en-US" sz="2800" b="1" err="1">
                <a:latin typeface="Calibri"/>
                <a:cs typeface="Segoe UI"/>
              </a:rPr>
              <a:t>lekcją</a:t>
            </a:r>
            <a:r>
              <a:rPr lang="en-US" sz="2800" b="1">
                <a:latin typeface="Calibri"/>
                <a:cs typeface="Segoe UI"/>
              </a:rPr>
              <a:t>.</a:t>
            </a:r>
          </a:p>
          <a:p>
            <a:pPr marL="514350" indent="-514350">
              <a:buAutoNum type="arabicPeriod"/>
            </a:pPr>
            <a:r>
              <a:rPr lang="en-US" sz="2800" b="1" err="1">
                <a:latin typeface="Calibri"/>
                <a:cs typeface="Segoe UI"/>
              </a:rPr>
              <a:t>Pamiętaj</a:t>
            </a:r>
            <a:r>
              <a:rPr lang="en-US" sz="2800" b="1">
                <a:latin typeface="Calibri"/>
                <a:cs typeface="Segoe UI"/>
              </a:rPr>
              <a:t>, </a:t>
            </a:r>
            <a:r>
              <a:rPr lang="en-US" sz="2800" b="1" err="1">
                <a:latin typeface="Calibri"/>
                <a:cs typeface="Segoe UI"/>
              </a:rPr>
              <a:t>że</a:t>
            </a:r>
            <a:r>
              <a:rPr lang="en-US" sz="2800" b="1">
                <a:latin typeface="Calibri"/>
                <a:cs typeface="Segoe UI"/>
              </a:rPr>
              <a:t> </a:t>
            </a:r>
            <a:r>
              <a:rPr lang="en-US" sz="2800" b="1" err="1">
                <a:latin typeface="Calibri"/>
                <a:cs typeface="Segoe UI"/>
              </a:rPr>
              <a:t>nie</a:t>
            </a:r>
            <a:r>
              <a:rPr lang="en-US" sz="2800" b="1">
                <a:latin typeface="Calibri"/>
                <a:cs typeface="Segoe UI"/>
              </a:rPr>
              <a:t> </a:t>
            </a:r>
            <a:r>
              <a:rPr lang="en-US" sz="2800" b="1" err="1">
                <a:latin typeface="Calibri"/>
                <a:cs typeface="Segoe UI"/>
              </a:rPr>
              <a:t>każdy</a:t>
            </a:r>
            <a:r>
              <a:rPr lang="en-US" sz="2800" b="1">
                <a:latin typeface="Calibri"/>
                <a:cs typeface="Segoe UI"/>
              </a:rPr>
              <a:t> </a:t>
            </a:r>
            <a:r>
              <a:rPr lang="en-US" sz="2800" b="1" err="1">
                <a:latin typeface="Calibri"/>
                <a:cs typeface="Segoe UI"/>
              </a:rPr>
              <a:t>uczeń</a:t>
            </a:r>
            <a:r>
              <a:rPr lang="en-US" sz="2800" b="1">
                <a:latin typeface="Calibri"/>
                <a:cs typeface="Segoe UI"/>
              </a:rPr>
              <a:t> </a:t>
            </a:r>
            <a:r>
              <a:rPr lang="en-US" sz="2800" b="1" err="1">
                <a:latin typeface="Calibri"/>
                <a:cs typeface="Segoe UI"/>
              </a:rPr>
              <a:t>będzie</a:t>
            </a:r>
            <a:r>
              <a:rPr lang="en-US" sz="2800" b="1">
                <a:latin typeface="Calibri"/>
                <a:cs typeface="Segoe UI"/>
              </a:rPr>
              <a:t> </a:t>
            </a:r>
            <a:r>
              <a:rPr lang="en-US" sz="2800" b="1" err="1">
                <a:latin typeface="Calibri"/>
                <a:cs typeface="Segoe UI"/>
              </a:rPr>
              <a:t>mógł</a:t>
            </a:r>
            <a:r>
              <a:rPr lang="en-US" sz="2800" b="1">
                <a:latin typeface="Calibri"/>
                <a:cs typeface="Segoe UI"/>
              </a:rPr>
              <a:t> </a:t>
            </a:r>
            <a:r>
              <a:rPr lang="en-US" sz="2800" b="1" err="1">
                <a:latin typeface="Calibri"/>
                <a:cs typeface="Segoe UI"/>
              </a:rPr>
              <a:t>uczestniczyć</a:t>
            </a:r>
            <a:r>
              <a:rPr lang="en-US" sz="2800" b="1">
                <a:latin typeface="Calibri"/>
                <a:cs typeface="Segoe UI"/>
              </a:rPr>
              <a:t> w </a:t>
            </a:r>
            <a:r>
              <a:rPr lang="en-US" sz="2800" b="1" err="1">
                <a:latin typeface="Calibri"/>
                <a:cs typeface="Segoe UI"/>
              </a:rPr>
              <a:t>lekcji</a:t>
            </a:r>
            <a:r>
              <a:rPr lang="en-US" sz="2800" b="1">
                <a:latin typeface="Calibri"/>
                <a:cs typeface="Segoe UI"/>
              </a:rPr>
              <a:t> </a:t>
            </a:r>
            <a:r>
              <a:rPr lang="en-US" sz="2800" b="1" err="1">
                <a:latin typeface="Calibri"/>
                <a:cs typeface="Segoe UI"/>
              </a:rPr>
              <a:t>na</a:t>
            </a:r>
            <a:r>
              <a:rPr lang="en-US" sz="2800" b="1">
                <a:latin typeface="Calibri"/>
                <a:cs typeface="Segoe UI"/>
              </a:rPr>
              <a:t> </a:t>
            </a:r>
            <a:r>
              <a:rPr lang="en-US" sz="2800" b="1" err="1">
                <a:latin typeface="Calibri"/>
                <a:cs typeface="Segoe UI"/>
              </a:rPr>
              <a:t>żywo</a:t>
            </a:r>
            <a:r>
              <a:rPr lang="en-US" sz="2800" b="1">
                <a:latin typeface="Calibri"/>
                <a:cs typeface="Segoe UI"/>
              </a:rPr>
              <a:t>, </a:t>
            </a:r>
            <a:r>
              <a:rPr lang="en-US" sz="2800" b="1" err="1">
                <a:latin typeface="Calibri"/>
                <a:cs typeface="Segoe UI"/>
              </a:rPr>
              <a:t>dlatego</a:t>
            </a:r>
            <a:r>
              <a:rPr lang="en-US" sz="2800" b="1">
                <a:latin typeface="Calibri"/>
                <a:cs typeface="Segoe UI"/>
              </a:rPr>
              <a:t> </a:t>
            </a:r>
            <a:r>
              <a:rPr lang="en-US" sz="2800" b="1" err="1">
                <a:latin typeface="Calibri"/>
                <a:cs typeface="Segoe UI"/>
              </a:rPr>
              <a:t>otrzymany</a:t>
            </a:r>
            <a:r>
              <a:rPr lang="en-US" sz="2800" b="1">
                <a:latin typeface="Calibri"/>
                <a:cs typeface="Segoe UI"/>
              </a:rPr>
              <a:t> </a:t>
            </a:r>
            <a:r>
              <a:rPr lang="en-US" sz="2800" b="1" err="1">
                <a:latin typeface="Calibri"/>
                <a:cs typeface="Segoe UI"/>
              </a:rPr>
              <a:t>scenariusz</a:t>
            </a:r>
            <a:r>
              <a:rPr lang="en-US" sz="2800" b="1">
                <a:latin typeface="Calibri"/>
                <a:cs typeface="Segoe UI"/>
              </a:rPr>
              <a:t>  </a:t>
            </a:r>
            <a:r>
              <a:rPr lang="en-US" sz="2800" b="1" err="1">
                <a:latin typeface="Calibri"/>
                <a:cs typeface="Segoe UI"/>
              </a:rPr>
              <a:t>pozwoli</a:t>
            </a:r>
            <a:r>
              <a:rPr lang="en-US" sz="2800" b="1">
                <a:latin typeface="Calibri"/>
                <a:cs typeface="Segoe UI"/>
              </a:rPr>
              <a:t> mu </a:t>
            </a:r>
            <a:r>
              <a:rPr lang="en-US" sz="2800" b="1" err="1">
                <a:latin typeface="Calibri"/>
                <a:cs typeface="Segoe UI"/>
              </a:rPr>
              <a:t>na</a:t>
            </a:r>
            <a:r>
              <a:rPr lang="en-US" sz="2800" b="1">
                <a:latin typeface="Calibri"/>
                <a:cs typeface="Segoe UI"/>
              </a:rPr>
              <a:t> </a:t>
            </a:r>
            <a:r>
              <a:rPr lang="en-US" sz="2800" b="1" err="1">
                <a:latin typeface="Calibri"/>
                <a:cs typeface="Segoe UI"/>
              </a:rPr>
              <a:t>ciągłość</a:t>
            </a:r>
            <a:r>
              <a:rPr lang="en-US" sz="2800" b="1">
                <a:latin typeface="Calibri"/>
                <a:cs typeface="Segoe UI"/>
              </a:rPr>
              <a:t> </a:t>
            </a:r>
            <a:r>
              <a:rPr lang="en-US" sz="2800" b="1" err="1">
                <a:latin typeface="Calibri"/>
                <a:cs typeface="Segoe UI"/>
              </a:rPr>
              <a:t>nauki</a:t>
            </a:r>
            <a:r>
              <a:rPr lang="en-US" sz="2800" b="1">
                <a:latin typeface="Calibri"/>
                <a:cs typeface="Segoe UI"/>
              </a:rPr>
              <a:t>.</a:t>
            </a:r>
          </a:p>
          <a:p>
            <a:pPr marL="514350" indent="-514350">
              <a:buAutoNum type="arabicPeriod"/>
            </a:pPr>
            <a:r>
              <a:rPr lang="en-US" sz="2800" b="1" err="1">
                <a:latin typeface="Calibri"/>
                <a:cs typeface="Segoe UI"/>
              </a:rPr>
              <a:t>Planuj</a:t>
            </a:r>
            <a:r>
              <a:rPr lang="en-US" sz="2800" b="1">
                <a:latin typeface="Calibri"/>
                <a:cs typeface="Segoe UI"/>
              </a:rPr>
              <a:t> </a:t>
            </a:r>
            <a:r>
              <a:rPr lang="en-US" sz="2800" b="1" err="1">
                <a:latin typeface="Calibri"/>
                <a:cs typeface="Segoe UI"/>
              </a:rPr>
              <a:t>zadania</a:t>
            </a:r>
            <a:r>
              <a:rPr lang="en-US" sz="2800" b="1">
                <a:latin typeface="Calibri"/>
                <a:cs typeface="Segoe UI"/>
              </a:rPr>
              <a:t>, </a:t>
            </a:r>
            <a:r>
              <a:rPr lang="en-US" sz="2800" b="1" err="1">
                <a:latin typeface="Calibri"/>
                <a:cs typeface="Segoe UI"/>
              </a:rPr>
              <a:t>mądrze</a:t>
            </a:r>
            <a:r>
              <a:rPr lang="en-US" sz="2800" b="1">
                <a:latin typeface="Calibri"/>
                <a:cs typeface="Segoe UI"/>
              </a:rPr>
              <a:t> </a:t>
            </a:r>
            <a:r>
              <a:rPr lang="en-US" sz="2800" b="1" err="1">
                <a:latin typeface="Calibri"/>
                <a:cs typeface="Segoe UI"/>
              </a:rPr>
              <a:t>zadawaj</a:t>
            </a:r>
            <a:r>
              <a:rPr lang="en-US" sz="2800" b="1">
                <a:latin typeface="Calibri"/>
                <a:cs typeface="Segoe UI"/>
              </a:rPr>
              <a:t>, </a:t>
            </a:r>
            <a:r>
              <a:rPr lang="en-US" sz="2800" b="1" err="1">
                <a:latin typeface="Calibri"/>
                <a:cs typeface="Segoe UI"/>
              </a:rPr>
              <a:t>inspiruj</a:t>
            </a:r>
            <a:r>
              <a:rPr lang="en-US" sz="2800" b="1">
                <a:latin typeface="Calibri"/>
                <a:cs typeface="Segoe UI"/>
              </a:rPr>
              <a:t>, a </a:t>
            </a:r>
            <a:r>
              <a:rPr lang="en-US" sz="2800" b="1" err="1">
                <a:latin typeface="Calibri"/>
                <a:cs typeface="Segoe UI"/>
              </a:rPr>
              <a:t>nie</a:t>
            </a:r>
            <a:r>
              <a:rPr lang="en-US" sz="2800" b="1">
                <a:latin typeface="Calibri"/>
                <a:cs typeface="Segoe UI"/>
              </a:rPr>
              <a:t> </a:t>
            </a:r>
            <a:r>
              <a:rPr lang="en-US" sz="2800" b="1" err="1">
                <a:latin typeface="Calibri"/>
                <a:cs typeface="Segoe UI"/>
              </a:rPr>
              <a:t>zasypuj</a:t>
            </a:r>
            <a:r>
              <a:rPr lang="en-US" sz="2800" b="1">
                <a:latin typeface="Calibri"/>
                <a:cs typeface="Segoe UI"/>
              </a:rPr>
              <a:t> </a:t>
            </a:r>
            <a:r>
              <a:rPr lang="en-US" sz="2800" b="1" err="1">
                <a:latin typeface="Calibri"/>
                <a:cs typeface="Segoe UI"/>
              </a:rPr>
              <a:t>mnóstwem</a:t>
            </a:r>
            <a:r>
              <a:rPr lang="en-US" sz="2800" b="1">
                <a:latin typeface="Calibri"/>
                <a:cs typeface="Segoe UI"/>
              </a:rPr>
              <a:t> </a:t>
            </a:r>
            <a:r>
              <a:rPr lang="en-US" sz="2800" b="1" err="1">
                <a:latin typeface="Calibri"/>
                <a:cs typeface="Segoe UI"/>
              </a:rPr>
              <a:t>zadań</a:t>
            </a:r>
            <a:r>
              <a:rPr lang="en-US" sz="2800" b="1">
                <a:latin typeface="Calibri"/>
                <a:cs typeface="Segoe UI"/>
              </a:rPr>
              <a:t> do </a:t>
            </a:r>
            <a:r>
              <a:rPr lang="en-US" sz="2800" b="1" err="1">
                <a:latin typeface="Calibri"/>
                <a:cs typeface="Segoe UI"/>
              </a:rPr>
              <a:t>przerobienia</a:t>
            </a:r>
            <a:r>
              <a:rPr lang="en-US" sz="2800" b="1">
                <a:latin typeface="Calibri"/>
                <a:cs typeface="Segoe UI"/>
              </a:rPr>
              <a:t>.</a:t>
            </a:r>
          </a:p>
          <a:p>
            <a:endParaRPr lang="en-US" sz="2800" b="1">
              <a:cs typeface="Segoe UI"/>
            </a:endParaRPr>
          </a:p>
        </p:txBody>
      </p:sp>
      <p:pic>
        <p:nvPicPr>
          <p:cNvPr id="5" name="Obraz 5">
            <a:extLst>
              <a:ext uri="{FF2B5EF4-FFF2-40B4-BE49-F238E27FC236}">
                <a16:creationId xmlns:a16="http://schemas.microsoft.com/office/drawing/2014/main" id="{80E9E98E-1490-4EBF-8270-F0ADADC018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551" y="5790406"/>
            <a:ext cx="2743200" cy="769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0420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2C9F21C-4A6E-4E8D-8449-5C89FFA97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12" y="685801"/>
            <a:ext cx="2743200" cy="5105400"/>
          </a:xfrm>
        </p:spPr>
        <p:txBody>
          <a:bodyPr>
            <a:normAutofit/>
          </a:bodyPr>
          <a:lstStyle/>
          <a:p>
            <a:pPr algn="l"/>
            <a:r>
              <a:rPr lang="pl-PL" sz="3200" b="1"/>
              <a:t>Scenariusz lekcji dla ucznia – </a:t>
            </a:r>
            <a:br>
              <a:rPr lang="pl-PL" sz="3200" b="1"/>
            </a:br>
            <a:r>
              <a:rPr lang="pl-PL" sz="3200" b="1"/>
              <a:t>co powinien zawierać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28EDD3-63E6-45DB-8BD7-8C6E78E4E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2692" y="843952"/>
            <a:ext cx="6529691" cy="536419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/>
          </a:p>
          <a:p>
            <a:endParaRPr lang="pl-PL" sz="200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562392C2-9F0A-4ECF-B99D-B64C6DEFAEAD}"/>
              </a:ext>
            </a:extLst>
          </p:cNvPr>
          <p:cNvSpPr txBox="1"/>
          <p:nvPr/>
        </p:nvSpPr>
        <p:spPr>
          <a:xfrm>
            <a:off x="4868173" y="195532"/>
            <a:ext cx="6840746" cy="855618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514350" indent="-514350">
              <a:buAutoNum type="arabicPeriod"/>
            </a:pPr>
            <a:r>
              <a:rPr lang="en-US" sz="3200" b="1" err="1">
                <a:latin typeface="Calibri"/>
                <a:cs typeface="Segoe UI"/>
              </a:rPr>
              <a:t>Temat</a:t>
            </a:r>
            <a:r>
              <a:rPr lang="en-US" sz="3200" b="1">
                <a:latin typeface="Calibri"/>
                <a:cs typeface="Segoe UI"/>
              </a:rPr>
              <a:t> </a:t>
            </a:r>
            <a:r>
              <a:rPr lang="en-US" sz="3200" b="1" err="1">
                <a:latin typeface="Calibri"/>
                <a:cs typeface="Segoe UI"/>
              </a:rPr>
              <a:t>lekcji</a:t>
            </a:r>
            <a:r>
              <a:rPr lang="en-US" sz="3200" b="1">
                <a:latin typeface="Calibri"/>
                <a:cs typeface="Segoe UI"/>
              </a:rPr>
              <a:t>. </a:t>
            </a:r>
          </a:p>
          <a:p>
            <a:pPr marL="514350" indent="-514350">
              <a:buAutoNum type="arabicPeriod"/>
            </a:pPr>
            <a:r>
              <a:rPr lang="en-US" sz="3200" b="1" err="1">
                <a:latin typeface="Calibri"/>
                <a:cs typeface="Segoe UI"/>
              </a:rPr>
              <a:t>Cele</a:t>
            </a:r>
            <a:r>
              <a:rPr lang="en-US" sz="3200" b="1">
                <a:latin typeface="Calibri"/>
                <a:cs typeface="Segoe UI"/>
              </a:rPr>
              <a:t> </a:t>
            </a:r>
            <a:r>
              <a:rPr lang="en-US" sz="3200" b="1" err="1">
                <a:latin typeface="Calibri"/>
                <a:cs typeface="Segoe UI"/>
              </a:rPr>
              <a:t>lekcji</a:t>
            </a:r>
            <a:r>
              <a:rPr lang="en-US" sz="3200" b="1">
                <a:latin typeface="Calibri"/>
                <a:cs typeface="Segoe UI"/>
              </a:rPr>
              <a:t> (</a:t>
            </a:r>
            <a:r>
              <a:rPr lang="en-US" sz="3200" b="1" err="1">
                <a:latin typeface="Calibri"/>
                <a:cs typeface="Segoe UI"/>
              </a:rPr>
              <a:t>napisane</a:t>
            </a:r>
            <a:r>
              <a:rPr lang="en-US" sz="3200" b="1">
                <a:latin typeface="Calibri"/>
                <a:cs typeface="Segoe UI"/>
              </a:rPr>
              <a:t> w </a:t>
            </a:r>
            <a:r>
              <a:rPr lang="en-US" sz="3200" b="1" err="1">
                <a:latin typeface="Calibri"/>
                <a:cs typeface="Segoe UI"/>
              </a:rPr>
              <a:t>języku</a:t>
            </a:r>
            <a:r>
              <a:rPr lang="en-US" sz="3200" b="1">
                <a:latin typeface="Calibri"/>
                <a:cs typeface="Segoe UI"/>
              </a:rPr>
              <a:t> </a:t>
            </a:r>
            <a:r>
              <a:rPr lang="en-US" sz="3200" b="1" err="1">
                <a:latin typeface="Calibri"/>
                <a:cs typeface="Segoe UI"/>
              </a:rPr>
              <a:t>ucznia</a:t>
            </a:r>
            <a:r>
              <a:rPr lang="en-US" sz="3200" b="1">
                <a:latin typeface="Calibri"/>
                <a:cs typeface="Segoe UI"/>
              </a:rPr>
              <a:t>).</a:t>
            </a:r>
          </a:p>
          <a:p>
            <a:pPr marL="514350" indent="-514350">
              <a:buAutoNum type="arabicPeriod"/>
            </a:pPr>
            <a:r>
              <a:rPr lang="en-US" sz="3200" b="1" err="1">
                <a:highlight>
                  <a:srgbClr val="C0C0C0"/>
                </a:highlight>
                <a:latin typeface="Calibri"/>
                <a:cs typeface="Segoe UI"/>
              </a:rPr>
              <a:t>Materiały</a:t>
            </a:r>
            <a:r>
              <a:rPr lang="en-US" sz="3200" b="1">
                <a:highlight>
                  <a:srgbClr val="C0C0C0"/>
                </a:highlight>
                <a:latin typeface="Calibri"/>
                <a:cs typeface="Segoe UI"/>
              </a:rPr>
              <a:t> do </a:t>
            </a:r>
            <a:r>
              <a:rPr lang="en-US" sz="3200" b="1" err="1">
                <a:highlight>
                  <a:srgbClr val="C0C0C0"/>
                </a:highlight>
                <a:latin typeface="Calibri"/>
                <a:cs typeface="Segoe UI"/>
              </a:rPr>
              <a:t>zajęć</a:t>
            </a:r>
            <a:r>
              <a:rPr lang="en-US" sz="3200" b="1">
                <a:highlight>
                  <a:srgbClr val="C0C0C0"/>
                </a:highlight>
                <a:latin typeface="Calibri"/>
                <a:cs typeface="Segoe UI"/>
              </a:rPr>
              <a:t> z </a:t>
            </a:r>
            <a:r>
              <a:rPr lang="en-US" sz="3200" b="1" err="1">
                <a:highlight>
                  <a:srgbClr val="C0C0C0"/>
                </a:highlight>
                <a:latin typeface="Calibri"/>
                <a:cs typeface="Segoe UI"/>
              </a:rPr>
              <a:t>którymi</a:t>
            </a:r>
            <a:r>
              <a:rPr lang="en-US" sz="3200" b="1">
                <a:highlight>
                  <a:srgbClr val="C0C0C0"/>
                </a:highlight>
                <a:latin typeface="Calibri"/>
                <a:cs typeface="Segoe UI"/>
              </a:rPr>
              <a:t> </a:t>
            </a:r>
            <a:r>
              <a:rPr lang="en-US" sz="3200" b="1" err="1">
                <a:highlight>
                  <a:srgbClr val="C0C0C0"/>
                </a:highlight>
                <a:latin typeface="Calibri"/>
                <a:cs typeface="Segoe UI"/>
              </a:rPr>
              <a:t>uczeń</a:t>
            </a:r>
            <a:r>
              <a:rPr lang="en-US" sz="3200" b="1">
                <a:highlight>
                  <a:srgbClr val="C0C0C0"/>
                </a:highlight>
                <a:latin typeface="Calibri"/>
                <a:cs typeface="Segoe UI"/>
              </a:rPr>
              <a:t> </a:t>
            </a:r>
            <a:r>
              <a:rPr lang="en-US" sz="3200" b="1" err="1">
                <a:highlight>
                  <a:srgbClr val="C0C0C0"/>
                </a:highlight>
                <a:latin typeface="Calibri"/>
                <a:cs typeface="Segoe UI"/>
              </a:rPr>
              <a:t>powinien</a:t>
            </a:r>
            <a:r>
              <a:rPr lang="en-US" sz="3200" b="1">
                <a:highlight>
                  <a:srgbClr val="C0C0C0"/>
                </a:highlight>
                <a:latin typeface="Calibri"/>
                <a:cs typeface="Segoe UI"/>
              </a:rPr>
              <a:t> </a:t>
            </a:r>
            <a:r>
              <a:rPr lang="en-US" sz="3200" b="1" err="1">
                <a:highlight>
                  <a:srgbClr val="C0C0C0"/>
                </a:highlight>
                <a:latin typeface="Calibri"/>
                <a:cs typeface="Segoe UI"/>
              </a:rPr>
              <a:t>się</a:t>
            </a:r>
            <a:r>
              <a:rPr lang="en-US" sz="3200" b="1">
                <a:highlight>
                  <a:srgbClr val="C0C0C0"/>
                </a:highlight>
                <a:latin typeface="Calibri"/>
                <a:cs typeface="Segoe UI"/>
              </a:rPr>
              <a:t> </a:t>
            </a:r>
            <a:r>
              <a:rPr lang="en-US" sz="3200" b="1" err="1">
                <a:highlight>
                  <a:srgbClr val="C0C0C0"/>
                </a:highlight>
                <a:latin typeface="Calibri"/>
                <a:cs typeface="Segoe UI"/>
              </a:rPr>
              <a:t>zapoznać</a:t>
            </a:r>
            <a:r>
              <a:rPr lang="en-US" sz="3200" b="1">
                <a:highlight>
                  <a:srgbClr val="C0C0C0"/>
                </a:highlight>
                <a:latin typeface="Calibri"/>
                <a:cs typeface="Segoe UI"/>
              </a:rPr>
              <a:t>.</a:t>
            </a:r>
          </a:p>
          <a:p>
            <a:pPr marL="514350" indent="-514350">
              <a:buAutoNum type="arabicPeriod"/>
            </a:pPr>
            <a:r>
              <a:rPr lang="en-US" sz="3200" b="1" err="1">
                <a:latin typeface="Calibri"/>
                <a:cs typeface="Segoe UI"/>
              </a:rPr>
              <a:t>Najważniejsze</a:t>
            </a:r>
            <a:r>
              <a:rPr lang="en-US" sz="3200" b="1">
                <a:latin typeface="Calibri"/>
                <a:cs typeface="Segoe UI"/>
              </a:rPr>
              <a:t> </a:t>
            </a:r>
            <a:r>
              <a:rPr lang="en-US" sz="3200" b="1" err="1">
                <a:latin typeface="Calibri"/>
                <a:cs typeface="Segoe UI"/>
              </a:rPr>
              <a:t>treści</a:t>
            </a:r>
            <a:r>
              <a:rPr lang="en-US" sz="3200" b="1">
                <a:latin typeface="Calibri"/>
                <a:cs typeface="Segoe UI"/>
              </a:rPr>
              <a:t> </a:t>
            </a:r>
            <a:r>
              <a:rPr lang="en-US" sz="3200" b="1" err="1">
                <a:latin typeface="Calibri"/>
                <a:cs typeface="Segoe UI"/>
              </a:rPr>
              <a:t>i</a:t>
            </a:r>
            <a:r>
              <a:rPr lang="en-US" sz="3200" b="1">
                <a:latin typeface="Calibri"/>
                <a:cs typeface="Segoe UI"/>
              </a:rPr>
              <a:t> </a:t>
            </a:r>
            <a:r>
              <a:rPr lang="en-US" sz="3200" b="1" err="1">
                <a:latin typeface="Calibri"/>
                <a:cs typeface="Segoe UI"/>
              </a:rPr>
              <a:t>przykłady</a:t>
            </a:r>
            <a:r>
              <a:rPr lang="en-US" sz="3200" b="1">
                <a:latin typeface="Calibri"/>
                <a:cs typeface="Segoe UI"/>
              </a:rPr>
              <a:t> </a:t>
            </a:r>
            <a:r>
              <a:rPr lang="en-US" sz="3200" b="1" err="1">
                <a:latin typeface="Calibri"/>
                <a:cs typeface="Segoe UI"/>
              </a:rPr>
              <a:t>lub</a:t>
            </a:r>
            <a:r>
              <a:rPr lang="en-US" sz="3200" b="1">
                <a:latin typeface="Calibri"/>
                <a:cs typeface="Segoe UI"/>
              </a:rPr>
              <a:t> </a:t>
            </a:r>
            <a:r>
              <a:rPr lang="en-US" sz="3200" b="1" err="1">
                <a:latin typeface="Calibri"/>
                <a:cs typeface="Segoe UI"/>
              </a:rPr>
              <a:t>informacje</a:t>
            </a:r>
            <a:r>
              <a:rPr lang="en-US" sz="3200" b="1">
                <a:latin typeface="Calibri"/>
                <a:cs typeface="Segoe UI"/>
              </a:rPr>
              <a:t> </a:t>
            </a:r>
            <a:r>
              <a:rPr lang="en-US" sz="3200" b="1" err="1">
                <a:latin typeface="Calibri"/>
                <a:cs typeface="Segoe UI"/>
              </a:rPr>
              <a:t>gdzie</a:t>
            </a:r>
            <a:r>
              <a:rPr lang="en-US" sz="3200" b="1">
                <a:latin typeface="Calibri"/>
                <a:cs typeface="Segoe UI"/>
              </a:rPr>
              <a:t> </a:t>
            </a:r>
            <a:r>
              <a:rPr lang="en-US" sz="3200" b="1" err="1">
                <a:latin typeface="Calibri"/>
                <a:cs typeface="Segoe UI"/>
              </a:rPr>
              <a:t>może</a:t>
            </a:r>
            <a:r>
              <a:rPr lang="en-US" sz="3200" b="1">
                <a:latin typeface="Calibri"/>
                <a:cs typeface="Segoe UI"/>
              </a:rPr>
              <a:t> je </a:t>
            </a:r>
            <a:r>
              <a:rPr lang="en-US" sz="3200" b="1" err="1">
                <a:latin typeface="Calibri"/>
                <a:cs typeface="Segoe UI"/>
              </a:rPr>
              <a:t>znależć</a:t>
            </a:r>
            <a:r>
              <a:rPr lang="en-US" sz="3200" b="1">
                <a:latin typeface="Calibri"/>
                <a:cs typeface="Segoe UI"/>
              </a:rPr>
              <a:t>.</a:t>
            </a:r>
          </a:p>
          <a:p>
            <a:pPr marL="514350" indent="-514350">
              <a:buAutoNum type="arabicPeriod"/>
            </a:pPr>
            <a:r>
              <a:rPr lang="en-US" sz="3200" b="1" err="1">
                <a:latin typeface="Calibri"/>
                <a:cs typeface="Segoe UI"/>
              </a:rPr>
              <a:t>Zadania</a:t>
            </a:r>
            <a:r>
              <a:rPr lang="en-US" sz="3200" b="1">
                <a:latin typeface="Calibri"/>
                <a:cs typeface="Segoe UI"/>
              </a:rPr>
              <a:t> </a:t>
            </a:r>
            <a:r>
              <a:rPr lang="en-US" sz="3200" b="1" err="1">
                <a:latin typeface="Calibri"/>
                <a:cs typeface="Segoe UI"/>
              </a:rPr>
              <a:t>które</a:t>
            </a:r>
            <a:r>
              <a:rPr lang="en-US" sz="3200" b="1">
                <a:latin typeface="Calibri"/>
                <a:cs typeface="Segoe UI"/>
              </a:rPr>
              <a:t> </a:t>
            </a:r>
            <a:r>
              <a:rPr lang="en-US" sz="3200" b="1" err="1">
                <a:latin typeface="Calibri"/>
                <a:cs typeface="Segoe UI"/>
              </a:rPr>
              <a:t>będą</a:t>
            </a:r>
            <a:r>
              <a:rPr lang="en-US" sz="3200" b="1">
                <a:latin typeface="Calibri"/>
                <a:cs typeface="Segoe UI"/>
              </a:rPr>
              <a:t> </a:t>
            </a:r>
            <a:r>
              <a:rPr lang="en-US" sz="3200" b="1" err="1">
                <a:latin typeface="Calibri"/>
                <a:cs typeface="Segoe UI"/>
              </a:rPr>
              <a:t>omawiane</a:t>
            </a:r>
            <a:r>
              <a:rPr lang="en-US" sz="3200" b="1">
                <a:latin typeface="Calibri"/>
                <a:cs typeface="Segoe UI"/>
              </a:rPr>
              <a:t> </a:t>
            </a:r>
            <a:r>
              <a:rPr lang="en-US" sz="3200" b="1" err="1">
                <a:latin typeface="Calibri"/>
                <a:cs typeface="Segoe UI"/>
              </a:rPr>
              <a:t>podczas</a:t>
            </a:r>
            <a:r>
              <a:rPr lang="en-US" sz="3200" b="1">
                <a:latin typeface="Calibri"/>
                <a:cs typeface="Segoe UI"/>
              </a:rPr>
              <a:t> </a:t>
            </a:r>
            <a:r>
              <a:rPr lang="en-US" sz="3200" b="1" err="1">
                <a:latin typeface="Calibri"/>
                <a:cs typeface="Segoe UI"/>
              </a:rPr>
              <a:t>lekcji</a:t>
            </a:r>
            <a:r>
              <a:rPr lang="en-US" sz="3200" b="1">
                <a:latin typeface="Calibri"/>
                <a:cs typeface="Segoe UI"/>
              </a:rPr>
              <a:t> on line.</a:t>
            </a:r>
          </a:p>
          <a:p>
            <a:pPr marL="514350" indent="-514350">
              <a:buAutoNum type="arabicPeriod"/>
            </a:pPr>
            <a:r>
              <a:rPr lang="en-US" sz="3200" b="1" err="1">
                <a:latin typeface="Calibri"/>
                <a:cs typeface="Segoe UI"/>
              </a:rPr>
              <a:t>Zadania</a:t>
            </a:r>
            <a:r>
              <a:rPr lang="en-US" sz="3200" b="1">
                <a:latin typeface="Calibri"/>
                <a:cs typeface="Segoe UI"/>
              </a:rPr>
              <a:t>, </a:t>
            </a:r>
            <a:r>
              <a:rPr lang="en-US" sz="3200" b="1" err="1">
                <a:latin typeface="Calibri"/>
                <a:cs typeface="Segoe UI"/>
              </a:rPr>
              <a:t>które</a:t>
            </a:r>
            <a:r>
              <a:rPr lang="en-US" sz="3200" b="1">
                <a:latin typeface="Calibri"/>
                <a:cs typeface="Segoe UI"/>
              </a:rPr>
              <a:t> </a:t>
            </a:r>
            <a:r>
              <a:rPr lang="en-US" sz="3200" b="1" err="1">
                <a:latin typeface="Calibri"/>
                <a:cs typeface="Segoe UI"/>
              </a:rPr>
              <a:t>uczeń</a:t>
            </a:r>
            <a:r>
              <a:rPr lang="en-US" sz="3200" b="1">
                <a:latin typeface="Calibri"/>
                <a:cs typeface="Segoe UI"/>
              </a:rPr>
              <a:t> </a:t>
            </a:r>
            <a:r>
              <a:rPr lang="en-US" sz="3200" b="1" err="1">
                <a:latin typeface="Calibri"/>
                <a:cs typeface="Segoe UI"/>
              </a:rPr>
              <a:t>powinien</a:t>
            </a:r>
            <a:r>
              <a:rPr lang="en-US" sz="3200" b="1">
                <a:latin typeface="Calibri"/>
                <a:cs typeface="Segoe UI"/>
              </a:rPr>
              <a:t> </a:t>
            </a:r>
            <a:r>
              <a:rPr lang="en-US" sz="3200" b="1" err="1">
                <a:latin typeface="Calibri"/>
                <a:cs typeface="Segoe UI"/>
              </a:rPr>
              <a:t>zrobić</a:t>
            </a:r>
            <a:r>
              <a:rPr lang="en-US" sz="3200" b="1">
                <a:latin typeface="Calibri"/>
                <a:cs typeface="Segoe UI"/>
              </a:rPr>
              <a:t> w </a:t>
            </a:r>
            <a:r>
              <a:rPr lang="en-US" sz="3200" b="1" err="1">
                <a:latin typeface="Calibri"/>
                <a:cs typeface="Segoe UI"/>
              </a:rPr>
              <a:t>celu</a:t>
            </a:r>
            <a:r>
              <a:rPr lang="en-US" sz="3200" b="1">
                <a:latin typeface="Calibri"/>
                <a:cs typeface="Segoe UI"/>
              </a:rPr>
              <a:t> </a:t>
            </a:r>
            <a:r>
              <a:rPr lang="en-US" sz="3200" b="1" err="1">
                <a:latin typeface="Calibri"/>
                <a:cs typeface="Segoe UI"/>
              </a:rPr>
              <a:t>sprawdzenia</a:t>
            </a:r>
            <a:r>
              <a:rPr lang="en-US" sz="3200" b="1">
                <a:latin typeface="Calibri"/>
                <a:cs typeface="Segoe UI"/>
              </a:rPr>
              <a:t>, </a:t>
            </a:r>
            <a:r>
              <a:rPr lang="en-US" sz="3200" b="1" err="1">
                <a:latin typeface="Calibri"/>
                <a:cs typeface="Segoe UI"/>
              </a:rPr>
              <a:t>czy</a:t>
            </a:r>
            <a:r>
              <a:rPr lang="en-US" sz="3200" b="1">
                <a:latin typeface="Calibri"/>
                <a:cs typeface="Segoe UI"/>
              </a:rPr>
              <a:t> </a:t>
            </a:r>
            <a:r>
              <a:rPr lang="en-US" sz="3200" b="1" err="1">
                <a:latin typeface="Calibri"/>
                <a:cs typeface="Segoe UI"/>
              </a:rPr>
              <a:t>opanował</a:t>
            </a:r>
            <a:r>
              <a:rPr lang="en-US" sz="3200" b="1">
                <a:latin typeface="Calibri"/>
                <a:cs typeface="Segoe UI"/>
              </a:rPr>
              <a:t> </a:t>
            </a:r>
            <a:r>
              <a:rPr lang="en-US" sz="3200" b="1" err="1">
                <a:latin typeface="Calibri"/>
                <a:cs typeface="Segoe UI"/>
              </a:rPr>
              <a:t>nowe</a:t>
            </a:r>
            <a:r>
              <a:rPr lang="en-US" sz="3200" b="1">
                <a:latin typeface="Calibri"/>
                <a:cs typeface="Segoe UI"/>
              </a:rPr>
              <a:t> </a:t>
            </a:r>
            <a:r>
              <a:rPr lang="en-US" sz="3200" b="1" err="1">
                <a:latin typeface="Calibri"/>
                <a:cs typeface="Segoe UI"/>
              </a:rPr>
              <a:t>treści</a:t>
            </a:r>
            <a:r>
              <a:rPr lang="en-US" sz="3200" b="1">
                <a:latin typeface="Calibri"/>
                <a:cs typeface="Segoe UI"/>
              </a:rPr>
              <a:t>.</a:t>
            </a:r>
          </a:p>
          <a:p>
            <a:endParaRPr lang="en-US" sz="3200" b="1">
              <a:cs typeface="Segoe UI"/>
            </a:endParaRPr>
          </a:p>
          <a:p>
            <a:pPr marL="514350" indent="-514350">
              <a:buAutoNum type="arabicPeriod"/>
            </a:pPr>
            <a:endParaRPr lang="en-US" sz="3200" b="1">
              <a:cs typeface="Segoe UI"/>
            </a:endParaRPr>
          </a:p>
          <a:p>
            <a:pPr marL="514350" indent="-514350">
              <a:buAutoNum type="arabicPeriod"/>
            </a:pPr>
            <a:endParaRPr lang="en-US" sz="3400" b="1">
              <a:cs typeface="Segoe UI"/>
            </a:endParaRPr>
          </a:p>
          <a:p>
            <a:pPr marL="514350" indent="-514350">
              <a:buAutoNum type="arabicPeriod"/>
            </a:pPr>
            <a:endParaRPr lang="en-US" sz="3400" b="1">
              <a:cs typeface="Segoe UI"/>
            </a:endParaRPr>
          </a:p>
          <a:p>
            <a:endParaRPr lang="en-US" sz="3400" b="1">
              <a:cs typeface="Segoe UI"/>
            </a:endParaRPr>
          </a:p>
        </p:txBody>
      </p:sp>
      <p:pic>
        <p:nvPicPr>
          <p:cNvPr id="5" name="Obraz 5">
            <a:extLst>
              <a:ext uri="{FF2B5EF4-FFF2-40B4-BE49-F238E27FC236}">
                <a16:creationId xmlns:a16="http://schemas.microsoft.com/office/drawing/2014/main" id="{4584AFBB-1BD9-42C6-AD4E-92A22D07A0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192" y="5689764"/>
            <a:ext cx="2743200" cy="769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3362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2C9F21C-4A6E-4E8D-8449-5C89FFA97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12" y="685801"/>
            <a:ext cx="2743200" cy="5105400"/>
          </a:xfrm>
        </p:spPr>
        <p:txBody>
          <a:bodyPr>
            <a:normAutofit/>
          </a:bodyPr>
          <a:lstStyle/>
          <a:p>
            <a:pPr algn="l"/>
            <a:br>
              <a:rPr lang="en-US" sz="3200" b="1">
                <a:ea typeface="+mj-lt"/>
                <a:cs typeface="+mj-lt"/>
              </a:rPr>
            </a:br>
            <a:r>
              <a:rPr lang="en-US" sz="3600" b="1">
                <a:ea typeface="+mj-lt"/>
                <a:cs typeface="+mj-lt"/>
              </a:rPr>
              <a:t>Materiały</a:t>
            </a:r>
            <a:br>
              <a:rPr lang="en-US" sz="3600" b="1">
                <a:ea typeface="+mj-lt"/>
                <a:cs typeface="+mj-lt"/>
              </a:rPr>
            </a:br>
            <a:r>
              <a:rPr lang="en-US" sz="3600" b="1">
                <a:ea typeface="+mj-lt"/>
                <a:cs typeface="+mj-lt"/>
              </a:rPr>
              <a:t> do zajęć </a:t>
            </a:r>
            <a:br>
              <a:rPr lang="en-US" sz="3600" b="1">
                <a:ea typeface="+mj-lt"/>
                <a:cs typeface="+mj-lt"/>
              </a:rPr>
            </a:br>
            <a:endParaRPr lang="en-US" sz="3200" b="1">
              <a:ea typeface="+mj-lt"/>
              <a:cs typeface="+mj-lt"/>
            </a:endParaRPr>
          </a:p>
          <a:p>
            <a:pPr algn="l"/>
            <a:endParaRPr lang="pl-PL" sz="3200" b="1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28EDD3-63E6-45DB-8BD7-8C6E78E4E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2692" y="843952"/>
            <a:ext cx="6529691" cy="536419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/>
          </a:p>
          <a:p>
            <a:endParaRPr lang="pl-PL" sz="200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562392C2-9F0A-4ECF-B99D-B64C6DEFAEAD}"/>
              </a:ext>
            </a:extLst>
          </p:cNvPr>
          <p:cNvSpPr txBox="1"/>
          <p:nvPr/>
        </p:nvSpPr>
        <p:spPr>
          <a:xfrm>
            <a:off x="4134928" y="684362"/>
            <a:ext cx="7085160" cy="87408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sz="3600" b="1">
              <a:highlight>
                <a:srgbClr val="C0C0C0"/>
              </a:highlight>
              <a:ea typeface="+mn-lt"/>
              <a:cs typeface="+mn-lt"/>
            </a:endParaRPr>
          </a:p>
          <a:p>
            <a:r>
              <a:rPr lang="en-US" sz="3600" b="1">
                <a:highlight>
                  <a:srgbClr val="C0C0C0"/>
                </a:highlight>
                <a:ea typeface="+mn-lt"/>
                <a:cs typeface="+mn-lt"/>
              </a:rPr>
              <a:t>1.Zasoby </a:t>
            </a:r>
            <a:r>
              <a:rPr lang="en-US" sz="3600" b="1" err="1">
                <a:highlight>
                  <a:srgbClr val="C0C0C0"/>
                </a:highlight>
                <a:ea typeface="+mn-lt"/>
                <a:cs typeface="+mn-lt"/>
              </a:rPr>
              <a:t>multimediów</a:t>
            </a:r>
            <a:endParaRPr lang="pl-PL" sz="3600" err="1"/>
          </a:p>
          <a:p>
            <a:r>
              <a:rPr lang="en-US" sz="3600" b="1" err="1">
                <a:highlight>
                  <a:srgbClr val="C0C0C0"/>
                </a:highlight>
                <a:ea typeface="+mn-lt"/>
                <a:cs typeface="+mn-lt"/>
              </a:rPr>
              <a:t>Podawanie</a:t>
            </a:r>
            <a:r>
              <a:rPr lang="en-US" sz="3600" b="1">
                <a:highlight>
                  <a:srgbClr val="C0C0C0"/>
                </a:highlight>
                <a:ea typeface="+mn-lt"/>
                <a:cs typeface="+mn-lt"/>
              </a:rPr>
              <a:t>  </a:t>
            </a:r>
            <a:r>
              <a:rPr lang="en-US" sz="3600" b="1" err="1">
                <a:highlight>
                  <a:srgbClr val="C0C0C0"/>
                </a:highlight>
                <a:ea typeface="+mn-lt"/>
                <a:cs typeface="+mn-lt"/>
              </a:rPr>
              <a:t>treści</a:t>
            </a:r>
            <a:r>
              <a:rPr lang="en-US" sz="3600" b="1">
                <a:highlight>
                  <a:srgbClr val="C0C0C0"/>
                </a:highlight>
                <a:ea typeface="+mn-lt"/>
                <a:cs typeface="+mn-lt"/>
              </a:rPr>
              <a:t> do </a:t>
            </a:r>
            <a:r>
              <a:rPr lang="en-US" sz="3600" b="1" err="1">
                <a:highlight>
                  <a:srgbClr val="C0C0C0"/>
                </a:highlight>
                <a:ea typeface="+mn-lt"/>
                <a:cs typeface="+mn-lt"/>
              </a:rPr>
              <a:t>lekcji</a:t>
            </a:r>
            <a:r>
              <a:rPr lang="en-US" sz="3600" b="1">
                <a:highlight>
                  <a:srgbClr val="C0C0C0"/>
                </a:highlight>
                <a:ea typeface="+mn-lt"/>
                <a:cs typeface="+mn-lt"/>
              </a:rPr>
              <a:t> np. </a:t>
            </a:r>
            <a:r>
              <a:rPr lang="en-US" sz="3600" b="1" err="1">
                <a:highlight>
                  <a:srgbClr val="C0C0C0"/>
                </a:highlight>
                <a:ea typeface="+mn-lt"/>
                <a:cs typeface="+mn-lt"/>
              </a:rPr>
              <a:t>p</a:t>
            </a:r>
            <a:r>
              <a:rPr lang="en-US" sz="3600" b="1" err="1">
                <a:highlight>
                  <a:srgbClr val="C0C0C0"/>
                </a:highlight>
                <a:latin typeface="Calibri"/>
                <a:ea typeface="+mn-lt"/>
                <a:cs typeface="+mn-lt"/>
              </a:rPr>
              <a:t>rzez</a:t>
            </a:r>
            <a:r>
              <a:rPr lang="en-US" sz="3600" b="1">
                <a:highlight>
                  <a:srgbClr val="C0C0C0"/>
                </a:highlight>
                <a:latin typeface="Calibri"/>
                <a:ea typeface="+mn-lt"/>
                <a:cs typeface="+mn-lt"/>
              </a:rPr>
              <a:t>:</a:t>
            </a:r>
            <a:endParaRPr lang="en-US" sz="3600">
              <a:highlight>
                <a:srgbClr val="C0C0C0"/>
              </a:highlight>
              <a:latin typeface="Calibri"/>
              <a:ea typeface="+mn-lt"/>
              <a:cs typeface="+mn-lt"/>
            </a:endParaRPr>
          </a:p>
          <a:p>
            <a:r>
              <a:rPr lang="en-US" sz="3600" b="1" err="1">
                <a:latin typeface="Calibri"/>
                <a:ea typeface="+mn-lt"/>
                <a:cs typeface="+mn-lt"/>
              </a:rPr>
              <a:t>Udostępnienie</a:t>
            </a:r>
            <a:r>
              <a:rPr lang="en-US" sz="3600" b="1">
                <a:latin typeface="Calibri"/>
                <a:ea typeface="+mn-lt"/>
                <a:cs typeface="+mn-lt"/>
              </a:rPr>
              <a:t>  </a:t>
            </a:r>
            <a:r>
              <a:rPr lang="en-US" sz="3600" b="1" err="1">
                <a:latin typeface="Calibri"/>
                <a:ea typeface="+mn-lt"/>
                <a:cs typeface="+mn-lt"/>
              </a:rPr>
              <a:t>linku</a:t>
            </a:r>
            <a:r>
              <a:rPr lang="en-US" sz="3600" b="1">
                <a:latin typeface="Calibri"/>
                <a:ea typeface="+mn-lt"/>
                <a:cs typeface="+mn-lt"/>
              </a:rPr>
              <a:t> do  </a:t>
            </a:r>
            <a:r>
              <a:rPr lang="en-US" sz="3600" b="1" err="1">
                <a:latin typeface="Calibri"/>
                <a:ea typeface="+mn-lt"/>
                <a:cs typeface="+mn-lt"/>
              </a:rPr>
              <a:t>materiału</a:t>
            </a:r>
            <a:r>
              <a:rPr lang="en-US" sz="3600" b="1">
                <a:latin typeface="Calibri"/>
                <a:ea typeface="+mn-lt"/>
                <a:cs typeface="+mn-lt"/>
              </a:rPr>
              <a:t>, z </a:t>
            </a:r>
            <a:r>
              <a:rPr lang="en-US" sz="3600" b="1" err="1">
                <a:latin typeface="Calibri"/>
                <a:ea typeface="+mn-lt"/>
                <a:cs typeface="+mn-lt"/>
              </a:rPr>
              <a:t>którym</a:t>
            </a:r>
            <a:r>
              <a:rPr lang="en-US" sz="3600" b="1">
                <a:latin typeface="Calibri"/>
                <a:ea typeface="+mn-lt"/>
                <a:cs typeface="+mn-lt"/>
              </a:rPr>
              <a:t> </a:t>
            </a:r>
            <a:r>
              <a:rPr lang="en-US" sz="3600" b="1" err="1">
                <a:latin typeface="Calibri"/>
                <a:ea typeface="+mn-lt"/>
                <a:cs typeface="+mn-lt"/>
              </a:rPr>
              <a:t>uczeń</a:t>
            </a:r>
            <a:r>
              <a:rPr lang="en-US" sz="3600" b="1">
                <a:latin typeface="Calibri"/>
                <a:ea typeface="+mn-lt"/>
                <a:cs typeface="+mn-lt"/>
              </a:rPr>
              <a:t> ma </a:t>
            </a:r>
            <a:r>
              <a:rPr lang="en-US" sz="3600" b="1" err="1">
                <a:latin typeface="Calibri"/>
                <a:ea typeface="+mn-lt"/>
                <a:cs typeface="+mn-lt"/>
              </a:rPr>
              <a:t>się</a:t>
            </a:r>
            <a:r>
              <a:rPr lang="en-US" sz="3600" b="1">
                <a:latin typeface="Calibri"/>
                <a:ea typeface="+mn-lt"/>
                <a:cs typeface="+mn-lt"/>
              </a:rPr>
              <a:t> </a:t>
            </a:r>
            <a:r>
              <a:rPr lang="en-US" sz="3600" b="1" err="1">
                <a:latin typeface="Calibri"/>
                <a:ea typeface="+mn-lt"/>
                <a:cs typeface="+mn-lt"/>
              </a:rPr>
              <a:t>zapoznać,aby</a:t>
            </a:r>
            <a:r>
              <a:rPr lang="en-US" sz="3600" b="1">
                <a:latin typeface="Calibri"/>
                <a:ea typeface="+mn-lt"/>
                <a:cs typeface="+mn-lt"/>
              </a:rPr>
              <a:t> </a:t>
            </a:r>
            <a:r>
              <a:rPr lang="en-US" sz="3600" b="1" err="1">
                <a:latin typeface="Calibri"/>
                <a:ea typeface="+mn-lt"/>
                <a:cs typeface="+mn-lt"/>
              </a:rPr>
              <a:t>przyswoić</a:t>
            </a:r>
            <a:r>
              <a:rPr lang="en-US" sz="3600" b="1">
                <a:latin typeface="Calibri"/>
                <a:ea typeface="+mn-lt"/>
                <a:cs typeface="+mn-lt"/>
              </a:rPr>
              <a:t> </a:t>
            </a:r>
            <a:r>
              <a:rPr lang="en-US" sz="3600" b="1" err="1">
                <a:latin typeface="Calibri"/>
                <a:ea typeface="+mn-lt"/>
                <a:cs typeface="+mn-lt"/>
              </a:rPr>
              <a:t>nowe</a:t>
            </a:r>
            <a:r>
              <a:rPr lang="en-US" sz="3600" b="1">
                <a:latin typeface="Calibri"/>
                <a:ea typeface="+mn-lt"/>
                <a:cs typeface="+mn-lt"/>
              </a:rPr>
              <a:t> </a:t>
            </a:r>
            <a:r>
              <a:rPr lang="en-US" sz="3600" b="1" err="1">
                <a:latin typeface="Calibri"/>
                <a:ea typeface="+mn-lt"/>
                <a:cs typeface="+mn-lt"/>
              </a:rPr>
              <a:t>wiadomości</a:t>
            </a:r>
            <a:r>
              <a:rPr lang="en-US" sz="3600" b="1">
                <a:latin typeface="Calibri"/>
                <a:ea typeface="+mn-lt"/>
                <a:cs typeface="+mn-lt"/>
              </a:rPr>
              <a:t> (film, </a:t>
            </a:r>
            <a:r>
              <a:rPr lang="en-US" sz="3600" b="1" err="1">
                <a:latin typeface="Calibri"/>
                <a:ea typeface="+mn-lt"/>
                <a:cs typeface="+mn-lt"/>
              </a:rPr>
              <a:t>artykuł</a:t>
            </a:r>
            <a:r>
              <a:rPr lang="en-US" sz="3600" b="1">
                <a:latin typeface="Calibri"/>
                <a:ea typeface="+mn-lt"/>
                <a:cs typeface="+mn-lt"/>
              </a:rPr>
              <a:t>, </a:t>
            </a:r>
            <a:r>
              <a:rPr lang="en-US" sz="3600" b="1" err="1">
                <a:latin typeface="Calibri"/>
                <a:ea typeface="+mn-lt"/>
                <a:cs typeface="+mn-lt"/>
              </a:rPr>
              <a:t>prezentacja</a:t>
            </a:r>
            <a:r>
              <a:rPr lang="en-US" sz="3600" b="1">
                <a:latin typeface="Calibri"/>
                <a:ea typeface="+mn-lt"/>
                <a:cs typeface="+mn-lt"/>
              </a:rPr>
              <a:t>).</a:t>
            </a:r>
          </a:p>
          <a:p>
            <a:endParaRPr lang="en-US" sz="3600" b="1">
              <a:ea typeface="+mn-lt"/>
              <a:cs typeface="+mn-lt"/>
            </a:endParaRPr>
          </a:p>
          <a:p>
            <a:pPr marL="514350" indent="-514350">
              <a:buAutoNum type="arabicPeriod"/>
            </a:pPr>
            <a:endParaRPr lang="en-US" sz="4000" b="1">
              <a:ea typeface="+mn-lt"/>
              <a:cs typeface="Segoe UI"/>
            </a:endParaRPr>
          </a:p>
          <a:p>
            <a:endParaRPr lang="en-US" sz="3200" b="1">
              <a:ea typeface="+mn-lt"/>
              <a:cs typeface="Segoe UI"/>
            </a:endParaRPr>
          </a:p>
          <a:p>
            <a:pPr marL="457200" indent="-457200">
              <a:buFont typeface="Arial,Sans-Serif"/>
              <a:buChar char="•"/>
            </a:pPr>
            <a:endParaRPr lang="en-US" sz="3200">
              <a:cs typeface="Segoe UI"/>
            </a:endParaRPr>
          </a:p>
          <a:p>
            <a:pPr marL="514350" indent="-514350">
              <a:buFontTx/>
              <a:buAutoNum type="arabicPeriod"/>
            </a:pPr>
            <a:endParaRPr lang="en-US" sz="3200" b="1">
              <a:cs typeface="Segoe UI"/>
            </a:endParaRPr>
          </a:p>
          <a:p>
            <a:pPr marL="514350" indent="-514350">
              <a:buAutoNum type="arabicPeriod"/>
            </a:pPr>
            <a:endParaRPr lang="en-US" sz="3200" b="1">
              <a:cs typeface="Segoe UI"/>
            </a:endParaRPr>
          </a:p>
          <a:p>
            <a:endParaRPr lang="en-US" sz="3400" b="1">
              <a:cs typeface="Segoe UI"/>
            </a:endParaRPr>
          </a:p>
        </p:txBody>
      </p:sp>
      <p:pic>
        <p:nvPicPr>
          <p:cNvPr id="5" name="Obraz 5">
            <a:extLst>
              <a:ext uri="{FF2B5EF4-FFF2-40B4-BE49-F238E27FC236}">
                <a16:creationId xmlns:a16="http://schemas.microsoft.com/office/drawing/2014/main" id="{E6907A45-AC52-4848-BB60-D6E29BD740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664" y="5819160"/>
            <a:ext cx="2743200" cy="769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1264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2C9F21C-4A6E-4E8D-8449-5C89FFA97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12" y="685801"/>
            <a:ext cx="2743200" cy="5105400"/>
          </a:xfrm>
        </p:spPr>
        <p:txBody>
          <a:bodyPr>
            <a:normAutofit/>
          </a:bodyPr>
          <a:lstStyle/>
          <a:p>
            <a:pPr algn="l"/>
            <a:br>
              <a:rPr lang="en-US" sz="3200" b="1">
                <a:ea typeface="+mj-lt"/>
                <a:cs typeface="+mj-lt"/>
              </a:rPr>
            </a:br>
            <a:r>
              <a:rPr lang="en-US" sz="3600" b="1">
                <a:ea typeface="+mj-lt"/>
                <a:cs typeface="+mj-lt"/>
              </a:rPr>
              <a:t>Materiały</a:t>
            </a:r>
            <a:br>
              <a:rPr lang="en-US" sz="3600" b="1">
                <a:ea typeface="+mj-lt"/>
                <a:cs typeface="+mj-lt"/>
              </a:rPr>
            </a:br>
            <a:r>
              <a:rPr lang="en-US" sz="3600" b="1">
                <a:ea typeface="+mj-lt"/>
                <a:cs typeface="+mj-lt"/>
              </a:rPr>
              <a:t> do zajęć </a:t>
            </a:r>
            <a:br>
              <a:rPr lang="en-US" sz="3600" b="1">
                <a:ea typeface="+mj-lt"/>
                <a:cs typeface="+mj-lt"/>
              </a:rPr>
            </a:br>
            <a:endParaRPr lang="en-US" sz="3600" b="1">
              <a:ea typeface="+mj-lt"/>
              <a:cs typeface="+mj-lt"/>
            </a:endParaRPr>
          </a:p>
          <a:p>
            <a:pPr algn="l"/>
            <a:endParaRPr lang="pl-PL" sz="3200" b="1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28EDD3-63E6-45DB-8BD7-8C6E78E4E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2692" y="843952"/>
            <a:ext cx="6529691" cy="536419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/>
          </a:p>
          <a:p>
            <a:endParaRPr lang="pl-PL" sz="200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562392C2-9F0A-4ECF-B99D-B64C6DEFAEAD}"/>
              </a:ext>
            </a:extLst>
          </p:cNvPr>
          <p:cNvSpPr txBox="1"/>
          <p:nvPr/>
        </p:nvSpPr>
        <p:spPr>
          <a:xfrm>
            <a:off x="4134928" y="684362"/>
            <a:ext cx="7085160" cy="812530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sz="2800" b="1">
              <a:ea typeface="+mn-lt"/>
              <a:cs typeface="+mn-lt"/>
            </a:endParaRPr>
          </a:p>
          <a:p>
            <a:r>
              <a:rPr lang="en-US" sz="4000" b="1">
                <a:highlight>
                  <a:srgbClr val="C0C0C0"/>
                </a:highlight>
                <a:ea typeface="+mn-lt"/>
                <a:cs typeface="+mn-lt"/>
              </a:rPr>
              <a:t>2. Zasoby w podręczniku</a:t>
            </a:r>
          </a:p>
          <a:p>
            <a:endParaRPr lang="en-US" sz="4000" b="1">
              <a:highlight>
                <a:srgbClr val="C0C0C0"/>
              </a:highlight>
              <a:ea typeface="+mn-lt"/>
              <a:cs typeface="+mn-lt"/>
            </a:endParaRPr>
          </a:p>
          <a:p>
            <a:r>
              <a:rPr lang="en-US" sz="4000" b="1">
                <a:ea typeface="+mn-lt"/>
                <a:cs typeface="+mn-lt"/>
              </a:rPr>
              <a:t>Poinformowanie,</a:t>
            </a:r>
            <a:endParaRPr lang="en-US" sz="4000">
              <a:ea typeface="+mn-lt"/>
              <a:cs typeface="+mn-lt"/>
            </a:endParaRPr>
          </a:p>
          <a:p>
            <a:r>
              <a:rPr lang="en-US" sz="4000" b="1">
                <a:ea typeface="+mn-lt"/>
                <a:cs typeface="+mn-lt"/>
              </a:rPr>
              <a:t>gdzie może znaleźć realizowane treści</a:t>
            </a:r>
            <a:endParaRPr lang="en-US" sz="4000">
              <a:ea typeface="+mn-lt"/>
              <a:cs typeface="+mn-lt"/>
            </a:endParaRPr>
          </a:p>
          <a:p>
            <a:r>
              <a:rPr lang="en-US" sz="4000" b="1">
                <a:ea typeface="+mn-lt"/>
                <a:cs typeface="+mn-lt"/>
              </a:rPr>
              <a:t>w podręczniku szkolnym.</a:t>
            </a:r>
            <a:endParaRPr lang="en-US" sz="4000">
              <a:ea typeface="+mn-lt"/>
              <a:cs typeface="+mn-lt"/>
            </a:endParaRPr>
          </a:p>
          <a:p>
            <a:endParaRPr lang="en-US" sz="2800" b="1">
              <a:ea typeface="+mn-lt"/>
              <a:cs typeface="+mn-lt"/>
            </a:endParaRPr>
          </a:p>
          <a:p>
            <a:endParaRPr lang="en-US" sz="3200" b="1">
              <a:ea typeface="+mn-lt"/>
              <a:cs typeface="+mn-lt"/>
            </a:endParaRPr>
          </a:p>
          <a:p>
            <a:pPr marL="514350" indent="-514350">
              <a:buAutoNum type="arabicPeriod"/>
            </a:pPr>
            <a:endParaRPr lang="en-US" sz="3200" b="1">
              <a:ea typeface="+mn-lt"/>
              <a:cs typeface="Segoe UI"/>
            </a:endParaRPr>
          </a:p>
          <a:p>
            <a:endParaRPr lang="en-US" sz="3200" b="1">
              <a:ea typeface="+mn-lt"/>
              <a:cs typeface="Segoe UI"/>
            </a:endParaRPr>
          </a:p>
          <a:p>
            <a:pPr marL="457200" indent="-457200">
              <a:buFont typeface="Arial,Sans-Serif"/>
              <a:buChar char="•"/>
            </a:pPr>
            <a:endParaRPr lang="en-US" sz="3200">
              <a:cs typeface="Segoe UI"/>
            </a:endParaRPr>
          </a:p>
          <a:p>
            <a:pPr marL="514350" indent="-514350">
              <a:buFontTx/>
              <a:buAutoNum type="arabicPeriod"/>
            </a:pPr>
            <a:endParaRPr lang="en-US" sz="3200" b="1">
              <a:cs typeface="Segoe UI"/>
            </a:endParaRPr>
          </a:p>
          <a:p>
            <a:pPr marL="514350" indent="-514350">
              <a:buAutoNum type="arabicPeriod"/>
            </a:pPr>
            <a:endParaRPr lang="en-US" sz="3200" b="1">
              <a:cs typeface="Segoe UI"/>
            </a:endParaRPr>
          </a:p>
          <a:p>
            <a:endParaRPr lang="en-US" sz="3400" b="1">
              <a:cs typeface="Segoe UI"/>
            </a:endParaRPr>
          </a:p>
        </p:txBody>
      </p:sp>
      <p:pic>
        <p:nvPicPr>
          <p:cNvPr id="5" name="Obraz 5">
            <a:extLst>
              <a:ext uri="{FF2B5EF4-FFF2-40B4-BE49-F238E27FC236}">
                <a16:creationId xmlns:a16="http://schemas.microsoft.com/office/drawing/2014/main" id="{60F0A8F2-4B68-49F7-B07A-41C458CF7D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287" y="5790406"/>
            <a:ext cx="2743200" cy="769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7509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2C9F21C-4A6E-4E8D-8449-5C89FFA97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12" y="685801"/>
            <a:ext cx="2743200" cy="5105400"/>
          </a:xfrm>
        </p:spPr>
        <p:txBody>
          <a:bodyPr>
            <a:normAutofit/>
          </a:bodyPr>
          <a:lstStyle/>
          <a:p>
            <a:pPr algn="l"/>
            <a:br>
              <a:rPr lang="en-US" sz="3200" b="1">
                <a:ea typeface="+mj-lt"/>
                <a:cs typeface="+mj-lt"/>
              </a:rPr>
            </a:br>
            <a:r>
              <a:rPr lang="en-US" sz="3600" b="1">
                <a:ea typeface="+mj-lt"/>
                <a:cs typeface="+mj-lt"/>
              </a:rPr>
              <a:t>Materiały</a:t>
            </a:r>
            <a:br>
              <a:rPr lang="en-US" sz="3600" b="1">
                <a:ea typeface="+mj-lt"/>
                <a:cs typeface="+mj-lt"/>
              </a:rPr>
            </a:br>
            <a:r>
              <a:rPr lang="en-US" sz="3600" b="1">
                <a:ea typeface="+mj-lt"/>
                <a:cs typeface="+mj-lt"/>
              </a:rPr>
              <a:t> do zajęć </a:t>
            </a:r>
          </a:p>
          <a:p>
            <a:pPr algn="l"/>
            <a:endParaRPr lang="pl-PL" sz="3200" b="1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28EDD3-63E6-45DB-8BD7-8C6E78E4E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2692" y="843952"/>
            <a:ext cx="6529691" cy="536419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/>
          </a:p>
          <a:p>
            <a:endParaRPr lang="pl-PL" sz="200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562392C2-9F0A-4ECF-B99D-B64C6DEFAEAD}"/>
              </a:ext>
            </a:extLst>
          </p:cNvPr>
          <p:cNvSpPr txBox="1"/>
          <p:nvPr/>
        </p:nvSpPr>
        <p:spPr>
          <a:xfrm>
            <a:off x="4134928" y="684362"/>
            <a:ext cx="7085160" cy="78175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sz="2800" b="1">
              <a:ea typeface="+mn-lt"/>
              <a:cs typeface="+mn-lt"/>
            </a:endParaRPr>
          </a:p>
          <a:p>
            <a:r>
              <a:rPr lang="en-US" sz="4000" b="1">
                <a:highlight>
                  <a:srgbClr val="C0C0C0"/>
                </a:highlight>
                <a:ea typeface="+mn-lt"/>
                <a:cs typeface="+mn-lt"/>
              </a:rPr>
              <a:t>3. Zasoby przygotowanie  samodzielnie przez nauczyciela np.</a:t>
            </a:r>
          </a:p>
          <a:p>
            <a:endParaRPr lang="en-US" sz="4000" b="1">
              <a:highlight>
                <a:srgbClr val="C0C0C0"/>
              </a:highlight>
              <a:ea typeface="+mn-lt"/>
              <a:cs typeface="+mn-lt"/>
            </a:endParaRPr>
          </a:p>
          <a:p>
            <a:r>
              <a:rPr lang="en-US" sz="4000" b="1">
                <a:ea typeface="+mn-lt"/>
                <a:cs typeface="+mn-lt"/>
              </a:rPr>
              <a:t> prezentacje, karty pracy, filmy, dokumenty tekstowe.</a:t>
            </a:r>
            <a:endParaRPr lang="en-US" sz="4000" b="1"/>
          </a:p>
          <a:p>
            <a:endParaRPr lang="en-US" sz="4000" b="1">
              <a:ea typeface="+mn-lt"/>
              <a:cs typeface="+mn-lt"/>
            </a:endParaRPr>
          </a:p>
          <a:p>
            <a:pPr marL="514350" indent="-514350">
              <a:buAutoNum type="arabicPeriod"/>
            </a:pPr>
            <a:endParaRPr lang="en-US" sz="3200" b="1">
              <a:ea typeface="+mn-lt"/>
              <a:cs typeface="Segoe UI"/>
            </a:endParaRPr>
          </a:p>
          <a:p>
            <a:endParaRPr lang="en-US" sz="3200" b="1">
              <a:ea typeface="+mn-lt"/>
              <a:cs typeface="Segoe UI"/>
            </a:endParaRPr>
          </a:p>
          <a:p>
            <a:pPr marL="457200" indent="-457200">
              <a:buFont typeface="Arial,Sans-Serif"/>
              <a:buChar char="•"/>
            </a:pPr>
            <a:endParaRPr lang="en-US" sz="3200">
              <a:cs typeface="Segoe UI"/>
            </a:endParaRPr>
          </a:p>
          <a:p>
            <a:pPr marL="514350" indent="-514350">
              <a:buFontTx/>
              <a:buAutoNum type="arabicPeriod"/>
            </a:pPr>
            <a:endParaRPr lang="en-US" sz="3200" b="1">
              <a:cs typeface="Segoe UI"/>
            </a:endParaRPr>
          </a:p>
          <a:p>
            <a:pPr marL="514350" indent="-514350">
              <a:buAutoNum type="arabicPeriod"/>
            </a:pPr>
            <a:endParaRPr lang="en-US" sz="3200" b="1">
              <a:cs typeface="Segoe UI"/>
            </a:endParaRPr>
          </a:p>
          <a:p>
            <a:endParaRPr lang="en-US" sz="3400" b="1">
              <a:cs typeface="Segoe UI"/>
            </a:endParaRPr>
          </a:p>
        </p:txBody>
      </p:sp>
      <p:pic>
        <p:nvPicPr>
          <p:cNvPr id="5" name="Obraz 5">
            <a:extLst>
              <a:ext uri="{FF2B5EF4-FFF2-40B4-BE49-F238E27FC236}">
                <a16:creationId xmlns:a16="http://schemas.microsoft.com/office/drawing/2014/main" id="{D4807053-39B0-4ABF-8F2B-B1AF522E9A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551" y="5689764"/>
            <a:ext cx="2743200" cy="769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3654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552C94-96E7-42EB-8EC9-2D61ED187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Lekcja matematyki on line -</a:t>
            </a:r>
            <a:br>
              <a:rPr lang="pl-PL"/>
            </a:br>
            <a:r>
              <a:rPr lang="pl-PL"/>
              <a:t> co zamiast tablicy i kredy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3313A8C-2AC8-419B-BD04-9D8313927C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4000" b="1" err="1"/>
              <a:t>Streamowanie</a:t>
            </a:r>
            <a:r>
              <a:rPr lang="pl-PL" sz="4000" b="1"/>
              <a:t> ekranu, czyli funkcja udostępniania swojego ekranu wszystkim uczniom. </a:t>
            </a:r>
          </a:p>
        </p:txBody>
      </p:sp>
      <p:pic>
        <p:nvPicPr>
          <p:cNvPr id="4" name="Obraz 4">
            <a:extLst>
              <a:ext uri="{FF2B5EF4-FFF2-40B4-BE49-F238E27FC236}">
                <a16:creationId xmlns:a16="http://schemas.microsoft.com/office/drawing/2014/main" id="{6B7BF18B-D5C6-4A38-A5A1-A5C0752ED5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947" y="5804783"/>
            <a:ext cx="2743200" cy="769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109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2C9F21C-4A6E-4E8D-8449-5C89FFA97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12" y="685801"/>
            <a:ext cx="2743200" cy="5105400"/>
          </a:xfrm>
        </p:spPr>
        <p:txBody>
          <a:bodyPr>
            <a:normAutofit/>
          </a:bodyPr>
          <a:lstStyle/>
          <a:p>
            <a:pPr algn="l"/>
            <a:r>
              <a:rPr lang="pl-PL" sz="3200">
                <a:solidFill>
                  <a:srgbClr val="FFFFFF"/>
                </a:solidFill>
              </a:rPr>
              <a:t>Czego potrzebuje nauczyciel, uczeń i rodzic do lekcji online </a:t>
            </a:r>
          </a:p>
        </p:txBody>
      </p:sp>
      <p:grpSp>
        <p:nvGrpSpPr>
          <p:cNvPr id="19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1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3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5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28EDD3-63E6-45DB-8BD7-8C6E78E4E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7106" y="685801"/>
            <a:ext cx="6385918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4400" u="sng">
                <a:latin typeface="Calibri"/>
                <a:cs typeface="Calibri"/>
              </a:rPr>
              <a:t>Wymaganie konieczne:</a:t>
            </a:r>
          </a:p>
          <a:p>
            <a:r>
              <a:rPr lang="pl-PL" sz="4400">
                <a:latin typeface="Calibri"/>
                <a:cs typeface="Calibri"/>
              </a:rPr>
              <a:t> Internet  </a:t>
            </a:r>
          </a:p>
          <a:p>
            <a:r>
              <a:rPr lang="pl-PL" sz="4400">
                <a:latin typeface="Calibri"/>
                <a:cs typeface="Calibri"/>
              </a:rPr>
              <a:t>Dostęp do komputera, laptopa, tabletu lub smartphone. </a:t>
            </a:r>
          </a:p>
          <a:p>
            <a:pPr marL="0" indent="0">
              <a:buNone/>
            </a:pPr>
            <a:endParaRPr lang="pl-PL" sz="2000"/>
          </a:p>
        </p:txBody>
      </p:sp>
      <p:pic>
        <p:nvPicPr>
          <p:cNvPr id="4" name="Obraz 4">
            <a:extLst>
              <a:ext uri="{FF2B5EF4-FFF2-40B4-BE49-F238E27FC236}">
                <a16:creationId xmlns:a16="http://schemas.microsoft.com/office/drawing/2014/main" id="{DB01CB00-2F3F-4563-8C24-8BE13930EE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457" y="5919802"/>
            <a:ext cx="2743200" cy="769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3277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552C94-96E7-42EB-8EC9-2D61ED187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033732"/>
          </a:xfrm>
        </p:spPr>
        <p:txBody>
          <a:bodyPr>
            <a:normAutofit fontScale="90000"/>
          </a:bodyPr>
          <a:lstStyle/>
          <a:p>
            <a:r>
              <a:rPr lang="pl-PL"/>
              <a:t>Lekcja matematyki on line -</a:t>
            </a:r>
            <a:br>
              <a:rPr lang="pl-PL"/>
            </a:br>
            <a:r>
              <a:rPr lang="pl-PL"/>
              <a:t> co zamiast tablicy i kredy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3313A8C-2AC8-419B-BD04-9D8313927C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1782" y="1904999"/>
            <a:ext cx="10306259" cy="44469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pl-PL"/>
          </a:p>
          <a:p>
            <a:pPr marL="0" indent="0">
              <a:buNone/>
            </a:pPr>
            <a:r>
              <a:rPr lang="pl-PL" sz="3600"/>
              <a:t> </a:t>
            </a:r>
            <a:r>
              <a:rPr lang="pl-PL" sz="3600" b="1" err="1"/>
              <a:t>Bitpaper</a:t>
            </a:r>
            <a:r>
              <a:rPr lang="pl-PL" sz="3600" b="1"/>
              <a:t> </a:t>
            </a:r>
            <a:r>
              <a:rPr lang="pl-PL" sz="3600"/>
              <a:t>- najprościej tablica w sieci, możemy na niej rysować, pisać, tworzyć dokumenty jak                   w </a:t>
            </a:r>
            <a:r>
              <a:rPr lang="pl-PL" sz="3600" err="1"/>
              <a:t>Paincie</a:t>
            </a:r>
            <a:r>
              <a:rPr lang="pl-PL" sz="3600"/>
              <a:t>, ale ma wielką zaletę, w jednym czasie może korzystać z danej tablicy więcej niż jedna osoba. Świetne narzędzie na zajęcia matematyki       w sieci, możemy wysłać  uczniom link do strony           i każdy uczeń może "podejść do tablicy". </a:t>
            </a:r>
            <a:endParaRPr lang="pl-PL"/>
          </a:p>
          <a:p>
            <a:endParaRPr lang="pl-PL"/>
          </a:p>
        </p:txBody>
      </p:sp>
      <p:pic>
        <p:nvPicPr>
          <p:cNvPr id="4" name="Obraz 4">
            <a:extLst>
              <a:ext uri="{FF2B5EF4-FFF2-40B4-BE49-F238E27FC236}">
                <a16:creationId xmlns:a16="http://schemas.microsoft.com/office/drawing/2014/main" id="{26E49179-547C-482B-9CFC-D5FD508FE2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664" y="5977311"/>
            <a:ext cx="2743200" cy="769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9115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552C94-96E7-42EB-8EC9-2D61ED187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Lekcja matematyki online -</a:t>
            </a:r>
            <a:br>
              <a:rPr lang="pl-PL"/>
            </a:br>
            <a:r>
              <a:rPr lang="pl-PL"/>
              <a:t> co zamiast tablicy i kredy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3313A8C-2AC8-419B-BD04-9D8313927C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/>
              <a:t> </a:t>
            </a:r>
            <a:r>
              <a:rPr lang="pl-PL" sz="4000" b="1"/>
              <a:t>Geogebra.org </a:t>
            </a:r>
            <a:r>
              <a:rPr lang="pl-PL" sz="4000"/>
              <a:t>w trakcie lekcji możemy wykorzystywać zasoby </a:t>
            </a:r>
            <a:r>
              <a:rPr lang="pl-PL" sz="4000" err="1"/>
              <a:t>geogebry</a:t>
            </a:r>
            <a:r>
              <a:rPr lang="pl-PL" sz="4000"/>
              <a:t> poprzez udostępnienie swojego ekranu lub wysyłanie linku do konkretnego tematu.</a:t>
            </a:r>
          </a:p>
          <a:p>
            <a:endParaRPr lang="pl-PL"/>
          </a:p>
        </p:txBody>
      </p:sp>
      <p:pic>
        <p:nvPicPr>
          <p:cNvPr id="4" name="Obraz 4">
            <a:extLst>
              <a:ext uri="{FF2B5EF4-FFF2-40B4-BE49-F238E27FC236}">
                <a16:creationId xmlns:a16="http://schemas.microsoft.com/office/drawing/2014/main" id="{FA660018-6024-439A-B053-CB5385B074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192" y="5891047"/>
            <a:ext cx="2743200" cy="769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5608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552C94-96E7-42EB-8EC9-2D61ED187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Lekcja matematyki online -</a:t>
            </a:r>
            <a:br>
              <a:rPr lang="pl-PL"/>
            </a:br>
            <a:r>
              <a:rPr lang="pl-PL"/>
              <a:t> co zamiast tablicy i kredy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3313A8C-2AC8-419B-BD04-9D8313927C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/>
          </a:p>
          <a:p>
            <a:pPr marL="0" indent="0">
              <a:buNone/>
            </a:pPr>
            <a:r>
              <a:rPr lang="pl-PL" sz="3600" b="1"/>
              <a:t>Program do rysowania wykresów funkcji</a:t>
            </a:r>
          </a:p>
          <a:p>
            <a:pPr marL="0" indent="0">
              <a:buNone/>
            </a:pPr>
            <a:r>
              <a:rPr lang="pl-PL" sz="3600"/>
              <a:t> </a:t>
            </a:r>
            <a:r>
              <a:rPr lang="pl-PL" sz="3600">
                <a:ea typeface="+mn-lt"/>
                <a:cs typeface="+mn-lt"/>
                <a:hlinkClick r:id="rId2"/>
              </a:rPr>
              <a:t>https://www.matemaks.pl/program-do-rysowania-wykresow-funkcji.html</a:t>
            </a:r>
            <a:r>
              <a:rPr lang="pl-PL" sz="3600"/>
              <a:t> </a:t>
            </a:r>
          </a:p>
          <a:p>
            <a:pPr marL="0" indent="0">
              <a:buNone/>
            </a:pPr>
            <a:endParaRPr lang="pl-PL" sz="3600"/>
          </a:p>
        </p:txBody>
      </p:sp>
      <p:pic>
        <p:nvPicPr>
          <p:cNvPr id="4" name="Obraz 4">
            <a:extLst>
              <a:ext uri="{FF2B5EF4-FFF2-40B4-BE49-F238E27FC236}">
                <a16:creationId xmlns:a16="http://schemas.microsoft.com/office/drawing/2014/main" id="{ED931D7D-8BB1-4F3C-9F27-37071A36B0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815" y="5804783"/>
            <a:ext cx="2743200" cy="769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8996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552C94-96E7-42EB-8EC9-2D61ED187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/>
              <a:t>Życzę powodzenia, wytrwałości, radości, </a:t>
            </a:r>
            <a:br>
              <a:rPr lang="pl-PL"/>
            </a:br>
            <a:r>
              <a:rPr lang="pl-PL"/>
              <a:t>a przede wszystkim zdrowia </a:t>
            </a:r>
            <a:br>
              <a:rPr lang="pl-PL"/>
            </a:br>
            <a:r>
              <a:rPr lang="pl-PL"/>
              <a:t>podczas  zdalnej pracy i nauczania na odległość.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3313A8C-2AC8-419B-BD04-9D8313927C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/>
          </a:p>
          <a:p>
            <a:pPr marL="0" indent="0">
              <a:buNone/>
            </a:pPr>
            <a:endParaRPr lang="pl-PL" sz="3600" b="1"/>
          </a:p>
          <a:p>
            <a:pPr marL="0" indent="0">
              <a:buNone/>
            </a:pPr>
            <a:endParaRPr lang="pl-PL" sz="3600"/>
          </a:p>
        </p:txBody>
      </p:sp>
      <p:pic>
        <p:nvPicPr>
          <p:cNvPr id="4" name="Obraz 4">
            <a:extLst>
              <a:ext uri="{FF2B5EF4-FFF2-40B4-BE49-F238E27FC236}">
                <a16:creationId xmlns:a16="http://schemas.microsoft.com/office/drawing/2014/main" id="{ED931D7D-8BB1-4F3C-9F27-37071A36B0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2626" y="5948557"/>
            <a:ext cx="2743200" cy="769339"/>
          </a:xfrm>
          <a:prstGeom prst="rect">
            <a:avLst/>
          </a:prstGeom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8A877FB4-49AA-46E5-9B2B-AF91E448AC25}"/>
              </a:ext>
            </a:extLst>
          </p:cNvPr>
          <p:cNvSpPr txBox="1"/>
          <p:nvPr/>
        </p:nvSpPr>
        <p:spPr>
          <a:xfrm>
            <a:off x="1733910" y="2280249"/>
            <a:ext cx="9615577" cy="34163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endParaRPr lang="pl-PL" sz="2400" b="1">
              <a:latin typeface="Calibri"/>
              <a:cs typeface="Segoe UI"/>
            </a:endParaRPr>
          </a:p>
          <a:p>
            <a:pPr algn="r"/>
            <a:endParaRPr lang="pl-PL" sz="2400" b="1">
              <a:latin typeface="Calibri"/>
              <a:cs typeface="Segoe UI"/>
            </a:endParaRPr>
          </a:p>
          <a:p>
            <a:pPr algn="r"/>
            <a:endParaRPr lang="pl-PL" sz="2400" b="1">
              <a:latin typeface="Calibri"/>
              <a:cs typeface="Segoe UI"/>
            </a:endParaRPr>
          </a:p>
          <a:p>
            <a:pPr algn="r"/>
            <a:endParaRPr lang="pl-PL" sz="2400" b="1">
              <a:latin typeface="Calibri"/>
              <a:cs typeface="Segoe UI"/>
            </a:endParaRPr>
          </a:p>
          <a:p>
            <a:pPr algn="r"/>
            <a:endParaRPr lang="pl-PL" sz="2400" b="1">
              <a:latin typeface="Calibri"/>
              <a:cs typeface="Segoe UI"/>
            </a:endParaRPr>
          </a:p>
          <a:p>
            <a:pPr algn="r"/>
            <a:r>
              <a:rPr lang="pl-PL" sz="2400" b="1">
                <a:latin typeface="Calibri"/>
                <a:cs typeface="Segoe UI"/>
              </a:rPr>
              <a:t>Doradca metodyczny nauczycieli matematyki </a:t>
            </a:r>
            <a:endParaRPr lang="pl-PL" sz="2400">
              <a:latin typeface="Calibri"/>
              <a:cs typeface="Calibri"/>
            </a:endParaRPr>
          </a:p>
          <a:p>
            <a:pPr algn="r"/>
            <a:r>
              <a:rPr lang="pl-PL" sz="2400" b="1">
                <a:latin typeface="Calibri"/>
                <a:cs typeface="Segoe UI"/>
              </a:rPr>
              <a:t>Eliza Baranowska</a:t>
            </a:r>
          </a:p>
          <a:p>
            <a:pPr algn="r"/>
            <a:r>
              <a:rPr lang="pl-PL" sz="2400" b="1">
                <a:latin typeface="Calibri"/>
                <a:cs typeface="Segoe UI"/>
              </a:rPr>
              <a:t>Tel. 505 582 322</a:t>
            </a:r>
          </a:p>
          <a:p>
            <a:endParaRPr lang="pl-PL" sz="2400" b="1">
              <a:latin typeface="Calibri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528187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2C9F21C-4A6E-4E8D-8449-5C89FFA97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12" y="685801"/>
            <a:ext cx="2743200" cy="5105400"/>
          </a:xfrm>
        </p:spPr>
        <p:txBody>
          <a:bodyPr>
            <a:normAutofit/>
          </a:bodyPr>
          <a:lstStyle/>
          <a:p>
            <a:pPr algn="l"/>
            <a:r>
              <a:rPr lang="pl-PL" sz="3600">
                <a:solidFill>
                  <a:srgbClr val="FFFFFF"/>
                </a:solidFill>
              </a:rPr>
              <a:t>Od czego zacząć nauczanie </a:t>
            </a:r>
            <a:br>
              <a:rPr lang="pl-PL" sz="3600"/>
            </a:br>
            <a:r>
              <a:rPr lang="pl-PL" sz="3600">
                <a:solidFill>
                  <a:srgbClr val="FFFFFF"/>
                </a:solidFill>
              </a:rPr>
              <a:t>online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28EDD3-63E6-45DB-8BD7-8C6E78E4E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7106" y="685801"/>
            <a:ext cx="6385918" cy="51054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buNone/>
            </a:pPr>
            <a:r>
              <a:rPr lang="pl-PL" sz="3200" b="1">
                <a:latin typeface="Calibri"/>
                <a:cs typeface="Calibri"/>
              </a:rPr>
              <a:t>Skontaktuj się z rodzicami i uczniami np. za pomocą:</a:t>
            </a:r>
            <a:endParaRPr lang="pl-PL" sz="320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pl-PL" sz="3200">
                <a:latin typeface="Calibri"/>
                <a:cs typeface="Calibri"/>
              </a:rPr>
              <a:t>Dziennika elektronicznego,</a:t>
            </a:r>
          </a:p>
          <a:p>
            <a:pPr marL="0" indent="0">
              <a:buNone/>
            </a:pPr>
            <a:r>
              <a:rPr lang="pl-PL" sz="3200">
                <a:latin typeface="Calibri"/>
                <a:cs typeface="Calibri"/>
              </a:rPr>
              <a:t>Widomości email,</a:t>
            </a:r>
          </a:p>
          <a:p>
            <a:pPr marL="0" indent="0">
              <a:buNone/>
            </a:pPr>
            <a:r>
              <a:rPr lang="pl-PL" sz="3200">
                <a:latin typeface="Calibri"/>
                <a:cs typeface="Calibri"/>
              </a:rPr>
              <a:t>Messengera,</a:t>
            </a:r>
          </a:p>
          <a:p>
            <a:pPr marL="0" indent="0">
              <a:buNone/>
            </a:pPr>
            <a:r>
              <a:rPr lang="pl-PL" sz="3200">
                <a:latin typeface="Calibri"/>
                <a:cs typeface="Calibri"/>
              </a:rPr>
              <a:t>Facebooka,</a:t>
            </a:r>
          </a:p>
          <a:p>
            <a:pPr marL="0" indent="0">
              <a:buNone/>
            </a:pPr>
            <a:r>
              <a:rPr lang="pl-PL" sz="3200">
                <a:latin typeface="Calibri"/>
                <a:cs typeface="Calibri"/>
              </a:rPr>
              <a:t>Telefonicznie.</a:t>
            </a:r>
          </a:p>
          <a:p>
            <a:pPr marL="0" indent="0">
              <a:buNone/>
            </a:pPr>
            <a:endParaRPr lang="pl-PL" sz="2000"/>
          </a:p>
          <a:p>
            <a:endParaRPr lang="pl-PL" sz="2000"/>
          </a:p>
        </p:txBody>
      </p:sp>
      <p:pic>
        <p:nvPicPr>
          <p:cNvPr id="4" name="Obraz 4">
            <a:extLst>
              <a:ext uri="{FF2B5EF4-FFF2-40B4-BE49-F238E27FC236}">
                <a16:creationId xmlns:a16="http://schemas.microsoft.com/office/drawing/2014/main" id="{A1FE125E-2535-4909-B102-2BBF3EA4E1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551" y="5790406"/>
            <a:ext cx="2743200" cy="769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457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2C9F21C-4A6E-4E8D-8449-5C89FFA97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12" y="685801"/>
            <a:ext cx="2743200" cy="5105400"/>
          </a:xfrm>
        </p:spPr>
        <p:txBody>
          <a:bodyPr>
            <a:normAutofit/>
          </a:bodyPr>
          <a:lstStyle/>
          <a:p>
            <a:pPr algn="l"/>
            <a:r>
              <a:rPr lang="pl-PL" sz="2700">
                <a:solidFill>
                  <a:srgbClr val="FFFFFF"/>
                </a:solidFill>
              </a:rPr>
              <a:t>Znajdź najlepsze dla ciebie i twoich  uczniów </a:t>
            </a:r>
            <a:br>
              <a:rPr lang="pl-PL" sz="2700"/>
            </a:br>
            <a:r>
              <a:rPr lang="pl-PL" sz="2700">
                <a:solidFill>
                  <a:srgbClr val="FFFFFF"/>
                </a:solidFill>
              </a:rPr>
              <a:t>narzędzie do pracy zdalnej cz. 1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28EDD3-63E6-45DB-8BD7-8C6E78E4E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3370" y="685801"/>
            <a:ext cx="6299654" cy="5809890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b="1"/>
          </a:p>
          <a:p>
            <a:pPr marL="0" indent="0">
              <a:buNone/>
            </a:pPr>
            <a:endParaRPr lang="pl-PL" b="1"/>
          </a:p>
          <a:p>
            <a:pPr marL="0" indent="0">
              <a:buNone/>
            </a:pPr>
            <a:endParaRPr lang="pl-PL" b="1"/>
          </a:p>
          <a:p>
            <a:pPr marL="0" indent="0">
              <a:buNone/>
            </a:pPr>
            <a:endParaRPr lang="pl-PL" sz="2800" b="1"/>
          </a:p>
          <a:p>
            <a:pPr marL="0" indent="0">
              <a:buNone/>
            </a:pPr>
            <a:r>
              <a:rPr lang="pl-PL" sz="2800" b="1">
                <a:latin typeface="Calibri"/>
                <a:cs typeface="Calibri"/>
              </a:rPr>
              <a:t>Przykłady platform do pracy zdalnej </a:t>
            </a:r>
          </a:p>
          <a:p>
            <a:pPr marL="0" indent="0">
              <a:buNone/>
            </a:pPr>
            <a:r>
              <a:rPr lang="pl-PL" sz="2800" b="1">
                <a:latin typeface="Calibri"/>
                <a:cs typeface="Calibri"/>
              </a:rPr>
              <a:t>1. Zoom.us </a:t>
            </a:r>
          </a:p>
          <a:p>
            <a:pPr marL="0" indent="0">
              <a:buNone/>
            </a:pPr>
            <a:r>
              <a:rPr lang="pl-PL" sz="2800" b="1">
                <a:latin typeface="Calibri"/>
                <a:cs typeface="Calibri"/>
              </a:rPr>
              <a:t>2. Narzędzia Microsoftu 365 –</a:t>
            </a:r>
            <a:r>
              <a:rPr lang="pl-PL" sz="2800" b="1" err="1">
                <a:latin typeface="Calibri"/>
                <a:cs typeface="Calibri"/>
              </a:rPr>
              <a:t>Teams</a:t>
            </a:r>
            <a:r>
              <a:rPr lang="pl-PL" sz="2800" b="1">
                <a:latin typeface="Calibri"/>
                <a:cs typeface="Calibri"/>
              </a:rPr>
              <a:t>, </a:t>
            </a:r>
            <a:r>
              <a:rPr lang="pl-PL" sz="2800" b="1">
                <a:latin typeface="Calibri"/>
                <a:ea typeface="+mn-lt"/>
                <a:cs typeface="+mn-lt"/>
              </a:rPr>
              <a:t>OneNote:</a:t>
            </a:r>
            <a:endParaRPr lang="pl-PL" sz="2800" b="1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pl-PL" sz="2800" b="1" err="1">
                <a:latin typeface="Calibri"/>
                <a:cs typeface="Calibri"/>
              </a:rPr>
              <a:t>Teamsy</a:t>
            </a:r>
            <a:r>
              <a:rPr lang="pl-PL" sz="2800" b="1">
                <a:latin typeface="Calibri"/>
                <a:cs typeface="Calibri"/>
              </a:rPr>
              <a:t> (jedna z aplikacji dostępna w pakiecie Office 365, co pozwala  m. in. na wspólną pracę w jednym dokumencie Worda, czy Power Pointa oraz video – konferencje).</a:t>
            </a:r>
            <a:endParaRPr lang="pl-PL" sz="280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pl-PL" sz="2800" b="1">
                <a:latin typeface="Calibri"/>
                <a:cs typeface="Calibri"/>
              </a:rPr>
              <a:t>OneNote daje możliwości planowania pracy, gromadzenia, porządkowania informacji, stanowi cyfrowy zeszyt.</a:t>
            </a:r>
            <a:endParaRPr lang="pl-PL" sz="2800">
              <a:latin typeface="Calibri"/>
              <a:cs typeface="Calibri"/>
            </a:endParaRPr>
          </a:p>
          <a:p>
            <a:pPr marL="0" indent="0">
              <a:buNone/>
            </a:pPr>
            <a:endParaRPr lang="pl-PL"/>
          </a:p>
          <a:p>
            <a:pPr marL="0" indent="0">
              <a:buNone/>
            </a:pPr>
            <a:endParaRPr lang="pl-PL" b="1"/>
          </a:p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/>
          </a:p>
          <a:p>
            <a:endParaRPr lang="pl-PL" sz="2000"/>
          </a:p>
        </p:txBody>
      </p:sp>
      <p:pic>
        <p:nvPicPr>
          <p:cNvPr id="4" name="Obraz 4">
            <a:extLst>
              <a:ext uri="{FF2B5EF4-FFF2-40B4-BE49-F238E27FC236}">
                <a16:creationId xmlns:a16="http://schemas.microsoft.com/office/drawing/2014/main" id="{91AC6A86-FCC7-4E11-A58B-344E988F85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551" y="5732896"/>
            <a:ext cx="2743200" cy="769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10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2C9F21C-4A6E-4E8D-8449-5C89FFA97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12" y="685801"/>
            <a:ext cx="2743200" cy="5105400"/>
          </a:xfrm>
        </p:spPr>
        <p:txBody>
          <a:bodyPr>
            <a:normAutofit/>
          </a:bodyPr>
          <a:lstStyle/>
          <a:p>
            <a:pPr algn="l"/>
            <a:r>
              <a:rPr lang="pl-PL" sz="2700">
                <a:solidFill>
                  <a:srgbClr val="FFFFFF"/>
                </a:solidFill>
              </a:rPr>
              <a:t>Znajdź najlepsze dla ciebie i twoich  uczniów </a:t>
            </a:r>
            <a:br>
              <a:rPr lang="pl-PL" sz="2700"/>
            </a:br>
            <a:r>
              <a:rPr lang="pl-PL" sz="2700">
                <a:solidFill>
                  <a:srgbClr val="FFFFFF"/>
                </a:solidFill>
              </a:rPr>
              <a:t>narzędzie do pracy zdalnej cz.2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28EDD3-63E6-45DB-8BD7-8C6E78E4E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7106" y="685801"/>
            <a:ext cx="6385918" cy="5795513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800" b="1"/>
          </a:p>
          <a:p>
            <a:pPr marL="0" indent="0">
              <a:buNone/>
            </a:pPr>
            <a:r>
              <a:rPr lang="pl-PL" sz="2800" b="1">
                <a:latin typeface="Calibri"/>
                <a:cs typeface="Calibri"/>
              </a:rPr>
              <a:t>Przykłady platform do pracy zdalnej cz.2</a:t>
            </a:r>
          </a:p>
          <a:p>
            <a:pPr marL="0" indent="0">
              <a:buNone/>
            </a:pPr>
            <a:r>
              <a:rPr lang="pl-PL" sz="2800" b="1">
                <a:latin typeface="Calibri"/>
                <a:cs typeface="Calibri"/>
              </a:rPr>
              <a:t>3. Skype – darmowy komunikator Audio /Video.</a:t>
            </a:r>
          </a:p>
          <a:p>
            <a:pPr marL="0" indent="0">
              <a:buNone/>
            </a:pPr>
            <a:r>
              <a:rPr lang="pl-PL" sz="2800" b="1">
                <a:latin typeface="Calibri"/>
                <a:cs typeface="Calibri"/>
              </a:rPr>
              <a:t>4. G Suite for </a:t>
            </a:r>
            <a:r>
              <a:rPr lang="pl-PL" sz="2800" b="1" err="1">
                <a:latin typeface="Calibri"/>
                <a:cs typeface="Calibri"/>
              </a:rPr>
              <a:t>Education</a:t>
            </a:r>
            <a:endParaRPr lang="pl-PL" sz="2800" b="1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pl-PL" sz="2800" b="1">
                <a:latin typeface="Calibri"/>
                <a:cs typeface="Calibri"/>
              </a:rPr>
              <a:t>5. Google </a:t>
            </a:r>
            <a:r>
              <a:rPr lang="pl-PL" sz="2800" b="1" err="1">
                <a:latin typeface="Calibri"/>
                <a:cs typeface="Calibri"/>
              </a:rPr>
              <a:t>Hangouts</a:t>
            </a:r>
            <a:r>
              <a:rPr lang="pl-PL" sz="2800" b="1">
                <a:latin typeface="Calibri"/>
                <a:cs typeface="Calibri"/>
              </a:rPr>
              <a:t>.</a:t>
            </a:r>
          </a:p>
          <a:p>
            <a:pPr marL="0" indent="0">
              <a:buNone/>
            </a:pPr>
            <a:r>
              <a:rPr lang="pl-PL" sz="2800" b="1">
                <a:latin typeface="Calibri"/>
                <a:cs typeface="Calibri"/>
              </a:rPr>
              <a:t>6. </a:t>
            </a:r>
            <a:r>
              <a:rPr lang="pl-PL" sz="2800" b="1" err="1">
                <a:latin typeface="Calibri"/>
                <a:cs typeface="Calibri"/>
              </a:rPr>
              <a:t>Discord</a:t>
            </a:r>
            <a:r>
              <a:rPr lang="pl-PL" sz="2800" b="1">
                <a:latin typeface="Calibri"/>
                <a:cs typeface="Calibri"/>
              </a:rPr>
              <a:t> </a:t>
            </a:r>
            <a:r>
              <a:rPr lang="pl-PL" sz="2800">
                <a:latin typeface="Calibri"/>
                <a:cs typeface="Calibri"/>
              </a:rPr>
              <a:t>(</a:t>
            </a:r>
            <a:r>
              <a:rPr lang="pl-PL" sz="2800">
                <a:latin typeface="Calibri"/>
                <a:ea typeface="+mn-lt"/>
                <a:cs typeface="+mn-lt"/>
              </a:rPr>
              <a:t>Darmowy i bezpieczny komunikator dla graczy do rozmów głosowych i tekstowych, działający zarówno na komputerze jak i telefonie)</a:t>
            </a:r>
            <a:endParaRPr lang="pl-PL" sz="2800">
              <a:latin typeface="Calibri"/>
              <a:cs typeface="Calibri"/>
            </a:endParaRPr>
          </a:p>
          <a:p>
            <a:pPr marL="0" indent="0">
              <a:buNone/>
            </a:pPr>
            <a:endParaRPr lang="pl-PL" b="1"/>
          </a:p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/>
          </a:p>
          <a:p>
            <a:endParaRPr lang="pl-PL" sz="2000"/>
          </a:p>
        </p:txBody>
      </p:sp>
      <p:pic>
        <p:nvPicPr>
          <p:cNvPr id="4" name="Obraz 4">
            <a:extLst>
              <a:ext uri="{FF2B5EF4-FFF2-40B4-BE49-F238E27FC236}">
                <a16:creationId xmlns:a16="http://schemas.microsoft.com/office/drawing/2014/main" id="{26BC5154-E19E-4619-A5B5-751D349368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192" y="5718519"/>
            <a:ext cx="2743200" cy="769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488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2C9F21C-4A6E-4E8D-8449-5C89FFA97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10" y="685801"/>
            <a:ext cx="3505199" cy="5105400"/>
          </a:xfrm>
        </p:spPr>
        <p:txBody>
          <a:bodyPr>
            <a:normAutofit/>
          </a:bodyPr>
          <a:lstStyle/>
          <a:p>
            <a:pPr algn="l"/>
            <a:r>
              <a:rPr lang="pl-PL" sz="3600"/>
              <a:t>Platformy do nauki matematyki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28EDD3-63E6-45DB-8BD7-8C6E78E4E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6465" y="139461"/>
            <a:ext cx="6457804" cy="5996797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 b="1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pl-PL" sz="2000" b="1">
                <a:latin typeface="Calibri"/>
                <a:cs typeface="Calibri"/>
              </a:rPr>
              <a:t>1. Khan </a:t>
            </a:r>
            <a:r>
              <a:rPr lang="pl-PL" sz="2000" b="1" err="1">
                <a:latin typeface="Calibri"/>
                <a:cs typeface="Calibri"/>
              </a:rPr>
              <a:t>Academy</a:t>
            </a:r>
            <a:r>
              <a:rPr lang="pl-PL" sz="2000" b="1">
                <a:latin typeface="Calibri"/>
                <a:cs typeface="Calibri"/>
              </a:rPr>
              <a:t> po polsku - można tam utworzyć klasę, zadawać zadania, monitorować postępy uczniów i indywidualizować pracę z nimi.</a:t>
            </a:r>
          </a:p>
          <a:p>
            <a:pPr marL="0" indent="0">
              <a:buNone/>
            </a:pPr>
            <a:r>
              <a:rPr lang="pl-PL" sz="2000" b="1">
                <a:latin typeface="Calibri"/>
                <a:cs typeface="Calibri"/>
              </a:rPr>
              <a:t>2. Psitacja.tv - ponad 600 darmowych </a:t>
            </a:r>
            <a:r>
              <a:rPr lang="pl-PL" sz="2000" b="1" err="1">
                <a:latin typeface="Calibri"/>
                <a:cs typeface="Calibri"/>
              </a:rPr>
              <a:t>videolekcji</a:t>
            </a:r>
            <a:r>
              <a:rPr lang="pl-PL" sz="2000" b="1">
                <a:latin typeface="Calibri"/>
                <a:cs typeface="Calibri"/>
              </a:rPr>
              <a:t> z matematyki. Znajdują się tam również ćwiczenia interaktywne.</a:t>
            </a:r>
          </a:p>
          <a:p>
            <a:pPr marL="0" indent="0">
              <a:buNone/>
            </a:pPr>
            <a:r>
              <a:rPr lang="pl-PL" sz="2000" b="1">
                <a:latin typeface="Calibri"/>
                <a:cs typeface="Calibri"/>
              </a:rPr>
              <a:t>3.Learningsapps - można przygotować mnóstwo gier i zadań online dla uczniów oraz skorzystać z gotowych.</a:t>
            </a:r>
          </a:p>
          <a:p>
            <a:pPr marL="0" indent="0">
              <a:buNone/>
            </a:pPr>
            <a:r>
              <a:rPr lang="pl-PL" sz="2000" b="1">
                <a:latin typeface="Calibri"/>
                <a:cs typeface="Calibri"/>
              </a:rPr>
              <a:t>4. Geogebra.org</a:t>
            </a:r>
          </a:p>
          <a:p>
            <a:pPr marL="0" indent="0">
              <a:buNone/>
            </a:pPr>
            <a:r>
              <a:rPr lang="pl-PL" sz="2000" b="1">
                <a:latin typeface="Calibri"/>
                <a:cs typeface="Calibri"/>
              </a:rPr>
              <a:t>5. </a:t>
            </a:r>
            <a:r>
              <a:rPr lang="pl-PL" sz="2000" b="1" err="1">
                <a:latin typeface="Calibri"/>
                <a:cs typeface="Calibri"/>
              </a:rPr>
              <a:t>MatmaGwiazdy</a:t>
            </a:r>
            <a:endParaRPr lang="pl-PL" sz="2000" b="1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pl-PL" sz="2000" b="1">
                <a:latin typeface="Calibri"/>
                <a:cs typeface="Calibri"/>
              </a:rPr>
              <a:t>6. </a:t>
            </a:r>
            <a:r>
              <a:rPr lang="pl-PL" sz="2000" b="1" err="1">
                <a:latin typeface="Calibri"/>
                <a:cs typeface="Calibri"/>
              </a:rPr>
              <a:t>e.Trapez</a:t>
            </a:r>
            <a:endParaRPr lang="pl-PL" sz="2000" b="1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pl-PL" sz="2000" b="1">
                <a:latin typeface="Calibri"/>
                <a:cs typeface="Calibri"/>
              </a:rPr>
              <a:t>7. matematykapisz.pl</a:t>
            </a:r>
          </a:p>
          <a:p>
            <a:pPr marL="0" indent="0">
              <a:buNone/>
            </a:pPr>
            <a:r>
              <a:rPr lang="pl-PL" sz="2000" b="1">
                <a:latin typeface="Calibri"/>
                <a:cs typeface="Calibri"/>
              </a:rPr>
              <a:t>8. zadania.info.pl</a:t>
            </a:r>
          </a:p>
          <a:p>
            <a:pPr marL="0" indent="0">
              <a:buNone/>
            </a:pPr>
            <a:r>
              <a:rPr lang="pl-PL" sz="2000" b="1">
                <a:latin typeface="Calibri"/>
                <a:cs typeface="Calibri"/>
              </a:rPr>
              <a:t>9. </a:t>
            </a:r>
            <a:r>
              <a:rPr lang="pl-PL" sz="2000" b="1" err="1">
                <a:latin typeface="Calibri"/>
                <a:cs typeface="Calibri"/>
              </a:rPr>
              <a:t>Matematyka.inaczej</a:t>
            </a:r>
            <a:endParaRPr lang="pl-PL" sz="2000" b="1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pl-PL" sz="2000" b="1">
                <a:latin typeface="Calibri"/>
                <a:cs typeface="Calibri"/>
              </a:rPr>
              <a:t>10.e.podreczniki</a:t>
            </a:r>
          </a:p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/>
          </a:p>
          <a:p>
            <a:endParaRPr lang="pl-PL" sz="2000"/>
          </a:p>
        </p:txBody>
      </p:sp>
      <p:pic>
        <p:nvPicPr>
          <p:cNvPr id="4" name="Obraz 4">
            <a:extLst>
              <a:ext uri="{FF2B5EF4-FFF2-40B4-BE49-F238E27FC236}">
                <a16:creationId xmlns:a16="http://schemas.microsoft.com/office/drawing/2014/main" id="{52D98AFA-1C4C-4B76-8BC4-EF5A85FB90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079" y="5790406"/>
            <a:ext cx="2743200" cy="769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830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2C9F21C-4A6E-4E8D-8449-5C89FFA97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12" y="685801"/>
            <a:ext cx="3260784" cy="5105400"/>
          </a:xfrm>
        </p:spPr>
        <p:txBody>
          <a:bodyPr>
            <a:normAutofit/>
          </a:bodyPr>
          <a:lstStyle/>
          <a:p>
            <a:pPr algn="l"/>
            <a:r>
              <a:rPr lang="pl-PL" sz="3200" b="1"/>
              <a:t>Co trzeba uwzględnić żeby e-learning</a:t>
            </a:r>
            <a:br>
              <a:rPr lang="pl-PL" sz="3200" b="1"/>
            </a:br>
            <a:r>
              <a:rPr lang="pl-PL" sz="3200" b="1"/>
              <a:t>miał sens</a:t>
            </a:r>
            <a:br>
              <a:rPr lang="pl-PL" sz="3200" b="1"/>
            </a:br>
            <a:r>
              <a:rPr lang="pl-PL" sz="3200" b="1"/>
              <a:t>i był skuteczny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28EDD3-63E6-45DB-8BD7-8C6E78E4E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6465" y="585160"/>
            <a:ext cx="6385918" cy="5622984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800" b="1"/>
          </a:p>
          <a:p>
            <a:pPr marL="0" indent="0">
              <a:buNone/>
            </a:pPr>
            <a:r>
              <a:rPr lang="pl-PL" sz="2800" b="1">
                <a:latin typeface="Calibri"/>
                <a:cs typeface="Calibri"/>
              </a:rPr>
              <a:t>1. Przygotuj i zaplanuj lekcję.</a:t>
            </a:r>
            <a:endParaRPr lang="pl-PL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pl-PL" sz="2800" b="1">
                <a:latin typeface="Calibri"/>
                <a:cs typeface="Calibri"/>
              </a:rPr>
              <a:t>2. Przygotuj zadania, które pozwolą uczniowi się rozwinąć.</a:t>
            </a:r>
          </a:p>
          <a:p>
            <a:pPr marL="0" indent="0">
              <a:buNone/>
            </a:pPr>
            <a:r>
              <a:rPr lang="pl-PL" sz="2800" b="1">
                <a:latin typeface="Calibri"/>
                <a:cs typeface="Calibri"/>
              </a:rPr>
              <a:t>3. Udzielaj  informację zwrotną uczniowi na temat jego wykonanej pracy.</a:t>
            </a:r>
            <a:endParaRPr lang="pl-PL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pl-PL" sz="2800" b="1">
                <a:latin typeface="Calibri"/>
                <a:cs typeface="Calibri"/>
              </a:rPr>
              <a:t>4. Motywuj ucznia podczas pracy i doceniaj jego zaangażowania.</a:t>
            </a:r>
          </a:p>
          <a:p>
            <a:pPr marL="0" indent="0">
              <a:buNone/>
            </a:pPr>
            <a:r>
              <a:rPr lang="pl-PL" sz="2800" b="1">
                <a:latin typeface="Calibri"/>
                <a:cs typeface="Calibri"/>
              </a:rPr>
              <a:t>5. Kontaktuj się  z rodzicami.</a:t>
            </a:r>
          </a:p>
          <a:p>
            <a:pPr marL="0" indent="0">
              <a:buNone/>
            </a:pPr>
            <a:endParaRPr lang="pl-PL" sz="2000" b="1">
              <a:latin typeface="Calibri"/>
              <a:cs typeface="Calibri"/>
            </a:endParaRPr>
          </a:p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/>
          </a:p>
          <a:p>
            <a:endParaRPr lang="pl-PL" sz="2000"/>
          </a:p>
        </p:txBody>
      </p:sp>
      <p:pic>
        <p:nvPicPr>
          <p:cNvPr id="4" name="Obraz 4">
            <a:extLst>
              <a:ext uri="{FF2B5EF4-FFF2-40B4-BE49-F238E27FC236}">
                <a16:creationId xmlns:a16="http://schemas.microsoft.com/office/drawing/2014/main" id="{5C8E1845-B518-4D9A-83A7-296C707C04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457" y="5732896"/>
            <a:ext cx="2743200" cy="769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199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2C9F21C-4A6E-4E8D-8449-5C89FFA97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12" y="685801"/>
            <a:ext cx="2743200" cy="5105400"/>
          </a:xfrm>
        </p:spPr>
        <p:txBody>
          <a:bodyPr>
            <a:normAutofit/>
          </a:bodyPr>
          <a:lstStyle/>
          <a:p>
            <a:pPr algn="l"/>
            <a:br>
              <a:rPr lang="pl-PL" sz="2700">
                <a:solidFill>
                  <a:srgbClr val="FFFFFF"/>
                </a:solidFill>
              </a:rPr>
            </a:br>
            <a:r>
              <a:rPr lang="pl-PL" sz="2700" b="1">
                <a:ea typeface="+mj-lt"/>
                <a:cs typeface="+mj-lt"/>
              </a:rPr>
              <a:t>Przygotowanie zadań, które nadają się do pracy własnej.</a:t>
            </a:r>
            <a:endParaRPr lang="pl-PL" sz="2700">
              <a:solidFill>
                <a:srgbClr val="FFFFFF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28EDD3-63E6-45DB-8BD7-8C6E78E4E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6465" y="1102744"/>
            <a:ext cx="6385918" cy="5694872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 algn="ctr">
              <a:buNone/>
            </a:pPr>
            <a:endParaRPr lang="pl-PL" sz="2000" b="1"/>
          </a:p>
          <a:p>
            <a:pPr marL="0" indent="0" algn="ctr">
              <a:buNone/>
            </a:pPr>
            <a:endParaRPr lang="pl-PL" sz="2000" b="1"/>
          </a:p>
          <a:p>
            <a:pPr marL="0" indent="0" algn="ctr">
              <a:buNone/>
            </a:pPr>
            <a:endParaRPr lang="pl-PL" sz="3600" b="1"/>
          </a:p>
          <a:p>
            <a:pPr marL="0" indent="0" algn="ctr">
              <a:buNone/>
            </a:pPr>
            <a:r>
              <a:rPr lang="pl-PL" sz="3600" b="1">
                <a:latin typeface="Calibri"/>
                <a:cs typeface="Calibri"/>
              </a:rPr>
              <a:t>Pamiętaj, że nie wszystkie zadania   z podręcznika </a:t>
            </a:r>
            <a:endParaRPr lang="pl-PL" sz="3600">
              <a:latin typeface="Calibri"/>
              <a:cs typeface="Calibri"/>
            </a:endParaRPr>
          </a:p>
          <a:p>
            <a:pPr marL="0" indent="0" algn="ctr">
              <a:buNone/>
            </a:pPr>
            <a:r>
              <a:rPr lang="pl-PL" sz="3600" b="1">
                <a:latin typeface="Calibri"/>
                <a:cs typeface="Calibri"/>
              </a:rPr>
              <a:t>lub z sieci  nadają się do samodzielnego uczenia się , wiele z tych zadań służy głównie do utrwalania materiału, który był omawiany w szkole na tradycyjnych zajęciach.</a:t>
            </a:r>
            <a:endParaRPr lang="pl-PL" sz="3600">
              <a:latin typeface="Calibri"/>
              <a:cs typeface="Calibri"/>
            </a:endParaRPr>
          </a:p>
          <a:p>
            <a:pPr marL="0" indent="0">
              <a:buNone/>
            </a:pPr>
            <a:endParaRPr lang="pl-PL" sz="2000" b="1"/>
          </a:p>
          <a:p>
            <a:pPr marL="0" indent="0" algn="ctr">
              <a:buNone/>
            </a:pPr>
            <a:endParaRPr lang="pl-PL" sz="2000" b="1"/>
          </a:p>
          <a:p>
            <a:pPr marL="0" indent="0" algn="ctr">
              <a:buNone/>
            </a:pPr>
            <a:endParaRPr lang="pl-PL" sz="2000" b="1"/>
          </a:p>
          <a:p>
            <a:pPr marL="0" indent="0" algn="ctr">
              <a:buNone/>
            </a:pPr>
            <a:endParaRPr lang="pl-PL" sz="2000" b="1"/>
          </a:p>
          <a:p>
            <a:pPr marL="0" indent="0" algn="ctr">
              <a:buNone/>
            </a:pPr>
            <a:endParaRPr lang="pl-PL" sz="2000"/>
          </a:p>
          <a:p>
            <a:pPr algn="ctr"/>
            <a:endParaRPr lang="pl-PL" sz="2000"/>
          </a:p>
        </p:txBody>
      </p:sp>
      <p:pic>
        <p:nvPicPr>
          <p:cNvPr id="4" name="Obraz 4">
            <a:extLst>
              <a:ext uri="{FF2B5EF4-FFF2-40B4-BE49-F238E27FC236}">
                <a16:creationId xmlns:a16="http://schemas.microsoft.com/office/drawing/2014/main" id="{81954333-4E52-463C-BA96-73B5873D67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551" y="5790406"/>
            <a:ext cx="2743200" cy="769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515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2C9F21C-4A6E-4E8D-8449-5C89FFA97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12" y="685801"/>
            <a:ext cx="2743200" cy="5105400"/>
          </a:xfrm>
        </p:spPr>
        <p:txBody>
          <a:bodyPr>
            <a:normAutofit/>
          </a:bodyPr>
          <a:lstStyle/>
          <a:p>
            <a:pPr algn="l"/>
            <a:r>
              <a:rPr lang="pl-PL" sz="2700" b="1"/>
              <a:t>Pamiętaj !</a:t>
            </a:r>
            <a:br>
              <a:rPr lang="pl-PL" sz="2700" b="1"/>
            </a:br>
            <a:r>
              <a:rPr lang="pl-PL" sz="2700" b="1"/>
              <a:t>Uczeń ma prawo nie rozumieć, </a:t>
            </a:r>
            <a:br>
              <a:rPr lang="pl-PL" sz="2700" b="1"/>
            </a:br>
            <a:r>
              <a:rPr lang="pl-PL" sz="2700" b="1"/>
              <a:t>nie radzić sobie z zadaniem 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28EDD3-63E6-45DB-8BD7-8C6E78E4E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6465" y="1102744"/>
            <a:ext cx="6385918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r>
              <a:rPr lang="pl-PL" sz="2000" b="1">
                <a:latin typeface="Calibri"/>
                <a:cs typeface="Calibri"/>
              </a:rPr>
              <a:t> </a:t>
            </a:r>
            <a:r>
              <a:rPr lang="pl-PL" sz="2800" b="1">
                <a:latin typeface="Calibri"/>
                <a:cs typeface="Calibri"/>
              </a:rPr>
              <a:t>Uczeń powinien wiedzieć:</a:t>
            </a:r>
          </a:p>
          <a:p>
            <a:pPr marL="342900" indent="-342900"/>
            <a:r>
              <a:rPr lang="pl-PL" sz="2800" b="1">
                <a:latin typeface="Calibri"/>
                <a:cs typeface="Calibri"/>
              </a:rPr>
              <a:t> że ma prawo czegoś nie rozumieć,</a:t>
            </a:r>
            <a:endParaRPr lang="pl-PL" sz="2800">
              <a:latin typeface="Calibri"/>
              <a:cs typeface="Calibri"/>
            </a:endParaRPr>
          </a:p>
          <a:p>
            <a:pPr marL="342900" indent="-342900"/>
            <a:r>
              <a:rPr lang="pl-PL" sz="2800" b="1">
                <a:latin typeface="Calibri"/>
                <a:cs typeface="Calibri"/>
              </a:rPr>
              <a:t> że ma prawo z czymś sobie nie radzić. </a:t>
            </a:r>
            <a:endParaRPr lang="pl-PL" sz="2800">
              <a:latin typeface="Calibri"/>
              <a:cs typeface="Calibri"/>
            </a:endParaRPr>
          </a:p>
          <a:p>
            <a:pPr marL="342900" indent="-342900"/>
            <a:r>
              <a:rPr lang="pl-PL" sz="2800" b="1">
                <a:latin typeface="Calibri"/>
                <a:cs typeface="Calibri"/>
              </a:rPr>
              <a:t>że ma prawo popełniać błędy</a:t>
            </a:r>
          </a:p>
          <a:p>
            <a:pPr marL="0" indent="0">
              <a:buNone/>
            </a:pPr>
            <a:r>
              <a:rPr lang="pl-PL" sz="2800" b="1">
                <a:latin typeface="Calibri"/>
                <a:cs typeface="Calibri"/>
              </a:rPr>
              <a:t>Ustal zasady w jaki sposób może dostać od ciebie pomoc i wsparcie.</a:t>
            </a:r>
          </a:p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 b="1"/>
          </a:p>
          <a:p>
            <a:pPr marL="0" indent="0">
              <a:buNone/>
            </a:pPr>
            <a:endParaRPr lang="pl-PL" sz="2000"/>
          </a:p>
          <a:p>
            <a:endParaRPr lang="pl-PL" sz="2000"/>
          </a:p>
        </p:txBody>
      </p:sp>
      <p:pic>
        <p:nvPicPr>
          <p:cNvPr id="4" name="Obraz 4">
            <a:extLst>
              <a:ext uri="{FF2B5EF4-FFF2-40B4-BE49-F238E27FC236}">
                <a16:creationId xmlns:a16="http://schemas.microsoft.com/office/drawing/2014/main" id="{9C08EC6A-B08B-41AC-A69A-177864E303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551" y="5790406"/>
            <a:ext cx="2743200" cy="769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5148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1097</Words>
  <Application>Microsoft Office PowerPoint</Application>
  <PresentationFormat>Panoramiczny</PresentationFormat>
  <Paragraphs>231</Paragraphs>
  <Slides>23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29" baseType="lpstr">
      <vt:lpstr>Arial</vt:lpstr>
      <vt:lpstr>Arial Black</vt:lpstr>
      <vt:lpstr>Arial,Sans-Serif</vt:lpstr>
      <vt:lpstr>Calibri</vt:lpstr>
      <vt:lpstr>Corbel</vt:lpstr>
      <vt:lpstr>Parallax</vt:lpstr>
      <vt:lpstr>Nauczanie  matematyki  na odległość </vt:lpstr>
      <vt:lpstr>Czego potrzebuje nauczyciel, uczeń i rodzic do lekcji online </vt:lpstr>
      <vt:lpstr>Od czego zacząć nauczanie  online</vt:lpstr>
      <vt:lpstr>Znajdź najlepsze dla ciebie i twoich  uczniów  narzędzie do pracy zdalnej cz. 1</vt:lpstr>
      <vt:lpstr>Znajdź najlepsze dla ciebie i twoich  uczniów  narzędzie do pracy zdalnej cz.2</vt:lpstr>
      <vt:lpstr>Platformy do nauki matematyki</vt:lpstr>
      <vt:lpstr>Co trzeba uwzględnić żeby e-learning miał sens i był skuteczny</vt:lpstr>
      <vt:lpstr> Przygotowanie zadań, które nadają się do pracy własnej.</vt:lpstr>
      <vt:lpstr>Pamiętaj ! Uczeń ma prawo nie rozumieć,  nie radzić sobie z zadaniem </vt:lpstr>
      <vt:lpstr>Informacja zwrotna i ocenianie</vt:lpstr>
      <vt:lpstr>Informacja zwrotna</vt:lpstr>
      <vt:lpstr>Istota  e-learningu</vt:lpstr>
      <vt:lpstr>Kontakt z rodzicami</vt:lpstr>
      <vt:lpstr>Lekcja matematyki online</vt:lpstr>
      <vt:lpstr>Scenariusz lekcji dla ucznia –  co powinien zawierać</vt:lpstr>
      <vt:lpstr> Materiały  do zajęć   </vt:lpstr>
      <vt:lpstr> Materiały  do zajęć   </vt:lpstr>
      <vt:lpstr> Materiały  do zajęć  </vt:lpstr>
      <vt:lpstr>Lekcja matematyki on line -  co zamiast tablicy i kredy</vt:lpstr>
      <vt:lpstr>Lekcja matematyki on line -  co zamiast tablicy i kredy</vt:lpstr>
      <vt:lpstr>Lekcja matematyki online -  co zamiast tablicy i kredy</vt:lpstr>
      <vt:lpstr>Lekcja matematyki online -  co zamiast tablicy i kredy</vt:lpstr>
      <vt:lpstr>Życzę powodzenia, wytrwałości, radości,  a przede wszystkim zdrowia  podczas  zdalnej pracy i nauczania na odległość.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Eliza Baranowska</dc:creator>
  <cp:lastModifiedBy>Eliza Baranowska</cp:lastModifiedBy>
  <cp:revision>1</cp:revision>
  <dcterms:created xsi:type="dcterms:W3CDTF">2020-03-22T11:58:50Z</dcterms:created>
  <dcterms:modified xsi:type="dcterms:W3CDTF">2020-03-22T21:56:05Z</dcterms:modified>
</cp:coreProperties>
</file>